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9" r:id="rId12"/>
    <p:sldId id="270" r:id="rId13"/>
    <p:sldId id="271" r:id="rId14"/>
    <p:sldId id="272" r:id="rId15"/>
    <p:sldId id="273" r:id="rId16"/>
    <p:sldId id="274" r:id="rId17"/>
    <p:sldId id="292" r:id="rId18"/>
    <p:sldId id="276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0"/>
    <a:srgbClr val="FFFF00"/>
    <a:srgbClr val="7A283C"/>
    <a:srgbClr val="00B331"/>
    <a:srgbClr val="0056BC"/>
    <a:srgbClr val="E90C24"/>
    <a:srgbClr val="FF9700"/>
    <a:srgbClr val="FF0000"/>
    <a:srgbClr val="FFC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4" autoAdjust="0"/>
  </p:normalViewPr>
  <p:slideViewPr>
    <p:cSldViewPr snapToGrid="0" showGuides="1">
      <p:cViewPr varScale="1">
        <p:scale>
          <a:sx n="105" d="100"/>
          <a:sy n="105" d="100"/>
        </p:scale>
        <p:origin x="117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3" name="Google Shape;31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1" name="Google Shape;33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614d3fe1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614d3fe1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1614d3fe12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A5F4BA84-E143-034D-842A-E2991DA25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EC924102-6667-B047-80C6-C5DA5B987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616563" y="420627"/>
            <a:ext cx="7619387" cy="8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25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>
            <a:off x="1727200" y="1625601"/>
            <a:ext cx="6508750" cy="385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  <a:defRPr sz="15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33655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TR"/>
              <a:buChar char="–"/>
              <a:defRPr sz="1275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33655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TR"/>
              <a:buChar char="–"/>
              <a:defRPr sz="1275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33655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TR"/>
              <a:buChar char="–"/>
              <a:defRPr sz="1275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33655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TR"/>
              <a:buChar char="–"/>
              <a:defRPr sz="1275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98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477886-EDA3-5941-86A3-EE119CE9C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01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0"/>
            <a:ext cx="6867675" cy="6869775"/>
          </a:xfrm>
          <a:prstGeom prst="rect">
            <a:avLst/>
          </a:prstGeom>
          <a:solidFill>
            <a:srgbClr val="00B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  <p:sldLayoutId id="2147483692" r:id="rId14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lima.praha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Cirkulární Praha 2030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4399" y="1638699"/>
            <a:ext cx="6087600" cy="4567548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/>
              <a:t>Praha na cestě k cirkulární ekonomice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Ing. Jitka Hofmanová </a:t>
            </a:r>
          </a:p>
          <a:p>
            <a:pPr marL="0" indent="0">
              <a:buNone/>
            </a:pPr>
            <a:r>
              <a:rPr lang="cs-CZ" sz="1800" dirty="0"/>
              <a:t>Specialistka odpadového hospodářství </a:t>
            </a:r>
          </a:p>
          <a:p>
            <a:pPr marL="0" indent="0">
              <a:buNone/>
            </a:pPr>
            <a:r>
              <a:rPr lang="cs-CZ" sz="1800" dirty="0"/>
              <a:t>Odbor ochrany prostředí MHMP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strategie: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108850"/>
            <a:ext cx="8373934" cy="4727745"/>
          </a:xfrm>
        </p:spPr>
        <p:txBody>
          <a:bodyPr/>
          <a:lstStyle/>
          <a:p>
            <a:r>
              <a:rPr lang="cs-CZ" dirty="0"/>
              <a:t>Snížení spotřeby primárních surovin ve stavebnictví  </a:t>
            </a:r>
          </a:p>
          <a:p>
            <a:r>
              <a:rPr lang="cs-CZ" dirty="0"/>
              <a:t>Snížení odtoku srážkové vody kanalizací, zvýšení recyklace vody, energetické možnosti v oblasti vodního hospodářství </a:t>
            </a:r>
          </a:p>
          <a:p>
            <a:r>
              <a:rPr lang="cs-CZ" dirty="0"/>
              <a:t>Snížení množství potravinového odpadu, propagace lokální produkce potravin, podpora městského a příměstského zemědělství </a:t>
            </a:r>
          </a:p>
          <a:p>
            <a:r>
              <a:rPr lang="cs-CZ" dirty="0"/>
              <a:t>Snížit množství SKO o 50% do roku 2030, předcházet vzniku odpadu, recyklovat a podporovat </a:t>
            </a:r>
            <a:r>
              <a:rPr lang="cs-CZ" dirty="0" err="1"/>
              <a:t>reuse</a:t>
            </a:r>
            <a:r>
              <a:rPr lang="cs-CZ" dirty="0"/>
              <a:t> systém </a:t>
            </a:r>
          </a:p>
          <a:p>
            <a:r>
              <a:rPr lang="cs-CZ" dirty="0"/>
              <a:t>Zavádět systém odpovědného zadávání  </a:t>
            </a:r>
          </a:p>
          <a:p>
            <a:r>
              <a:rPr lang="cs-CZ" dirty="0"/>
              <a:t>Zapojení businessu a občanského sektoru do rozvoje inovací ve městě za účelem snížení primárních zdrojů surovin </a:t>
            </a:r>
          </a:p>
          <a:p>
            <a:r>
              <a:rPr lang="cs-CZ" dirty="0"/>
              <a:t>Koordinace, management ze strany města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"/>
          <p:cNvSpPr/>
          <p:nvPr/>
        </p:nvSpPr>
        <p:spPr>
          <a:xfrm>
            <a:off x="0" y="4832994"/>
            <a:ext cx="9144000" cy="11784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/>
          </p:nvPr>
        </p:nvSpPr>
        <p:spPr>
          <a:xfrm>
            <a:off x="616563" y="404939"/>
            <a:ext cx="7619387" cy="66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3R (</a:t>
            </a:r>
            <a:r>
              <a:rPr lang="cs-CZ" sz="36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reuse</a:t>
            </a: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36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repair</a:t>
            </a: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36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refurbish</a:t>
            </a: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dirty="0"/>
          </a:p>
        </p:txBody>
      </p:sp>
      <p:sp>
        <p:nvSpPr>
          <p:cNvPr id="306" name="Google Shape;306;p13"/>
          <p:cNvSpPr txBox="1"/>
          <p:nvPr/>
        </p:nvSpPr>
        <p:spPr>
          <a:xfrm>
            <a:off x="5360276" y="1734856"/>
            <a:ext cx="3683712" cy="34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r>
              <a:rPr lang="cs-CZ" b="1" u="sng" dirty="0">
                <a:solidFill>
                  <a:schemeClr val="dk1"/>
                </a:solidFill>
                <a:latin typeface="Merriweather Sans"/>
                <a:sym typeface="Merriweather Sans"/>
              </a:rPr>
              <a:t>Hlavní cíle</a:t>
            </a:r>
            <a:endParaRPr dirty="0"/>
          </a:p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 sz="1800" b="1" i="0" u="sng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cs-CZ" b="1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Přestat skládkovat 50 000 tun objemného odpadu!</a:t>
            </a:r>
            <a:br>
              <a:rPr lang="cs-CZ" sz="1800" b="1" i="0" u="none" strike="noStrike" cap="none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Poskytovat inovativní a chytřejší služby za stejné náklady</a:t>
            </a:r>
            <a:br>
              <a:rPr lang="cs-CZ" sz="1800" b="1" i="0" u="none" strike="noStrike" cap="none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Přesunout se od recyklace k 3R </a:t>
            </a: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307" name="Google Shape;3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92711"/>
            <a:ext cx="4943280" cy="205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20612"/>
            <a:ext cx="3543627" cy="193423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3"/>
          <p:cNvSpPr/>
          <p:nvPr/>
        </p:nvSpPr>
        <p:spPr>
          <a:xfrm>
            <a:off x="5820347" y="5954194"/>
            <a:ext cx="3116825" cy="80583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"/>
          <p:cNvSpPr/>
          <p:nvPr/>
        </p:nvSpPr>
        <p:spPr>
          <a:xfrm>
            <a:off x="5820347" y="5954194"/>
            <a:ext cx="3116825" cy="80583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REUSE pointy na sběrných dvorech</a:t>
            </a:r>
            <a:endParaRPr sz="3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63300"/>
            <a:ext cx="4063801" cy="267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1381" y="1163300"/>
            <a:ext cx="4014420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4030985"/>
            <a:ext cx="4014424" cy="267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1375" y="4017921"/>
            <a:ext cx="4014426" cy="2674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"/>
          <p:cNvSpPr txBox="1">
            <a:spLocks noGrp="1"/>
          </p:cNvSpPr>
          <p:nvPr>
            <p:ph type="title"/>
          </p:nvPr>
        </p:nvSpPr>
        <p:spPr>
          <a:xfrm rot="-2307833">
            <a:off x="-726956" y="557429"/>
            <a:ext cx="8146317" cy="8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4000" dirty="0">
                <a:solidFill>
                  <a:srgbClr val="FF0000"/>
                </a:solidFill>
              </a:rPr>
              <a:t>Re-use centra</a:t>
            </a:r>
            <a:endParaRPr sz="4000" dirty="0">
              <a:solidFill>
                <a:srgbClr val="FF0000"/>
              </a:solidFill>
            </a:endParaRPr>
          </a:p>
        </p:txBody>
      </p:sp>
      <p:pic>
        <p:nvPicPr>
          <p:cNvPr id="326" name="Google Shape;326;p15" descr="Obsah obrázku patro, interiér, dřevěné, místnos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992" y="459430"/>
            <a:ext cx="5455920" cy="306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" y="3585894"/>
            <a:ext cx="7071360" cy="3263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/>
          <p:nvPr/>
        </p:nvSpPr>
        <p:spPr>
          <a:xfrm>
            <a:off x="5820347" y="5954194"/>
            <a:ext cx="3116825" cy="80583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Reuse dny </a:t>
            </a:r>
            <a:endParaRPr sz="3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579" y="3843588"/>
            <a:ext cx="3881978" cy="258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400" y="3871696"/>
            <a:ext cx="3839818" cy="255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579" y="1107792"/>
            <a:ext cx="3839818" cy="255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4400" y="1107792"/>
            <a:ext cx="3839818" cy="255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xfrm>
            <a:off x="411397" y="227625"/>
            <a:ext cx="8321205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Zákaz používání jednorázových plastových výrobků a obalů </a:t>
            </a:r>
            <a:endParaRPr sz="3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50" y="1370776"/>
            <a:ext cx="3848093" cy="28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050" y="4494279"/>
            <a:ext cx="4148375" cy="213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370776"/>
            <a:ext cx="4419599" cy="25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7975" y="3969300"/>
            <a:ext cx="3998266" cy="26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624" y="3069099"/>
            <a:ext cx="975400" cy="9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8457" y="1665745"/>
            <a:ext cx="3153068" cy="336452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8"/>
          <p:cNvSpPr txBox="1"/>
          <p:nvPr/>
        </p:nvSpPr>
        <p:spPr>
          <a:xfrm>
            <a:off x="6289396" y="950871"/>
            <a:ext cx="2561849" cy="67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Komunikační kampaň</a:t>
            </a:r>
            <a:endParaRPr sz="2000" b="1" i="0" u="none" strike="noStrike" cap="none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2900586" y="1627015"/>
            <a:ext cx="3543026" cy="11784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8"/>
          <p:cNvSpPr txBox="1">
            <a:spLocks noGrp="1"/>
          </p:cNvSpPr>
          <p:nvPr>
            <p:ph type="body" idx="1"/>
          </p:nvPr>
        </p:nvSpPr>
        <p:spPr>
          <a:xfrm>
            <a:off x="3317936" y="1354870"/>
            <a:ext cx="2174480" cy="67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rPr lang="cs-CZ" sz="2000" b="1" dirty="0" err="1"/>
              <a:t>Gastroodpad</a:t>
            </a:r>
            <a:r>
              <a:rPr lang="cs-CZ" sz="2000" b="1" dirty="0"/>
              <a:t> měníme v bioplyn</a:t>
            </a:r>
            <a:endParaRPr sz="2000" b="1" dirty="0"/>
          </a:p>
        </p:txBody>
      </p:sp>
      <p:sp>
        <p:nvSpPr>
          <p:cNvPr id="358" name="Google Shape;358;p18"/>
          <p:cNvSpPr txBox="1"/>
          <p:nvPr/>
        </p:nvSpPr>
        <p:spPr>
          <a:xfrm>
            <a:off x="512135" y="2122466"/>
            <a:ext cx="2411330" cy="107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Rostlinný odpad měníme v kompost</a:t>
            </a:r>
            <a:endParaRPr dirty="0"/>
          </a:p>
        </p:txBody>
      </p:sp>
      <p:pic>
        <p:nvPicPr>
          <p:cNvPr id="359" name="Google Shape;359;p18"/>
          <p:cNvPicPr preferRelativeResize="0"/>
          <p:nvPr/>
        </p:nvPicPr>
        <p:blipFill rotWithShape="1">
          <a:blip r:embed="rId4">
            <a:alphaModFix/>
          </a:blip>
          <a:srcRect t="18836" b="8361"/>
          <a:stretch/>
        </p:blipFill>
        <p:spPr>
          <a:xfrm>
            <a:off x="290069" y="3669640"/>
            <a:ext cx="2728388" cy="14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8"/>
          <p:cNvSpPr/>
          <p:nvPr/>
        </p:nvSpPr>
        <p:spPr>
          <a:xfrm>
            <a:off x="5820347" y="5705143"/>
            <a:ext cx="3116825" cy="105488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8"/>
          <p:cNvSpPr txBox="1">
            <a:spLocks noGrp="1"/>
          </p:cNvSpPr>
          <p:nvPr>
            <p:ph type="title"/>
          </p:nvPr>
        </p:nvSpPr>
        <p:spPr>
          <a:xfrm>
            <a:off x="616563" y="458658"/>
            <a:ext cx="7619387" cy="66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Uzavíráme toky bioodpadu   </a:t>
            </a:r>
            <a:endParaRPr dirty="0"/>
          </a:p>
        </p:txBody>
      </p:sp>
      <p:pic>
        <p:nvPicPr>
          <p:cNvPr id="362" name="Google Shape;36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4117" y="2346503"/>
            <a:ext cx="2412405" cy="3412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161" y="2121086"/>
            <a:ext cx="7605789" cy="427825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9"/>
          <p:cNvSpPr txBox="1">
            <a:spLocks noGrp="1"/>
          </p:cNvSpPr>
          <p:nvPr>
            <p:ph type="title"/>
          </p:nvPr>
        </p:nvSpPr>
        <p:spPr>
          <a:xfrm>
            <a:off x="616563" y="458658"/>
            <a:ext cx="7619387" cy="66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Uzavřeli jsme pachtovní smlouvy na užívání 500ha zemědělské půdy dle </a:t>
            </a:r>
            <a:r>
              <a:rPr lang="cs-CZ" sz="36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ekoprincipů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>
            <a:spLocks noGrp="1"/>
          </p:cNvSpPr>
          <p:nvPr>
            <p:ph type="title"/>
          </p:nvPr>
        </p:nvSpPr>
        <p:spPr>
          <a:xfrm>
            <a:off x="446420" y="823960"/>
            <a:ext cx="83739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90C24"/>
              </a:buClr>
              <a:buSzPct val="100000"/>
              <a:buFont typeface="Arial"/>
              <a:buNone/>
            </a:pPr>
            <a:r>
              <a:rPr lang="cs-CZ" sz="3600" dirty="0">
                <a:solidFill>
                  <a:srgbClr val="FF0000"/>
                </a:solidFill>
              </a:rPr>
              <a:t>Udržitelné zadávání veřejných zakázek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374" name="Google Shape;374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01440" y="2565423"/>
            <a:ext cx="5141119" cy="342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02216" y="2004101"/>
            <a:ext cx="6086475" cy="546656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Děkuji za pozornost </a:t>
            </a:r>
            <a:br>
              <a:rPr lang="cs-CZ" dirty="0"/>
            </a:br>
            <a:br>
              <a:rPr lang="cs-CZ" dirty="0"/>
            </a:br>
            <a:r>
              <a:rPr lang="cs-CZ" sz="2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Ing. Jitka Hofmanová </a:t>
            </a:r>
            <a:br>
              <a:rPr lang="cs-CZ" sz="2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27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Magistrát hl. m. Prahy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529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90C24"/>
              </a:buClr>
              <a:buSzPct val="100000"/>
              <a:buFont typeface="Arial"/>
              <a:buNone/>
            </a:pPr>
            <a:r>
              <a:rPr lang="cs-CZ" dirty="0"/>
              <a:t>Praha se neustále rozrůstá…</a:t>
            </a:r>
            <a:br>
              <a:rPr lang="cs-CZ" dirty="0"/>
            </a:br>
            <a:endParaRPr dirty="0"/>
          </a:p>
        </p:txBody>
      </p:sp>
      <p:sp>
        <p:nvSpPr>
          <p:cNvPr id="210" name="Google Shape;210;p3"/>
          <p:cNvSpPr txBox="1">
            <a:spLocks noGrp="1"/>
          </p:cNvSpPr>
          <p:nvPr>
            <p:ph type="sldNum" idx="4294967295"/>
          </p:nvPr>
        </p:nvSpPr>
        <p:spPr>
          <a:xfrm>
            <a:off x="5905500" y="6096099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371" y="4134745"/>
            <a:ext cx="2311319" cy="153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371" y="2063149"/>
            <a:ext cx="2311319" cy="130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3771" y="2108563"/>
            <a:ext cx="2449328" cy="163528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"/>
          <p:cNvSpPr txBox="1"/>
          <p:nvPr/>
        </p:nvSpPr>
        <p:spPr>
          <a:xfrm>
            <a:off x="3017520" y="4134745"/>
            <a:ext cx="185928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Produkce směsného odpadu vzrostla </a:t>
            </a:r>
            <a:r>
              <a:rPr lang="cs-CZ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letech 119 – 2017 o 86%</a:t>
            </a:r>
            <a:endParaRPr dirty="0"/>
          </a:p>
        </p:txBody>
      </p:sp>
      <p:sp>
        <p:nvSpPr>
          <p:cNvPr id="215" name="Google Shape;215;p3"/>
          <p:cNvSpPr txBox="1"/>
          <p:nvPr/>
        </p:nvSpPr>
        <p:spPr>
          <a:xfrm>
            <a:off x="2915920" y="2063149"/>
            <a:ext cx="206248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Mezi lety 1980 – 2020 vzrostla populace v Praze o 11% na </a:t>
            </a: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1 324 277.</a:t>
            </a:r>
            <a:endParaRPr dirty="0"/>
          </a:p>
        </p:txBody>
      </p:sp>
      <p:sp>
        <p:nvSpPr>
          <p:cNvPr id="216" name="Google Shape;216;p3"/>
          <p:cNvSpPr txBox="1"/>
          <p:nvPr/>
        </p:nvSpPr>
        <p:spPr>
          <a:xfrm>
            <a:off x="5423771" y="3888122"/>
            <a:ext cx="244932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Mezi lety 1993 – 2017 se zdvojnásobil počet majitelů aut na území města, v současné době je v Praze vlastněno více než milion automobilů.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90C24"/>
              </a:buClr>
              <a:buSzPts val="5000"/>
              <a:buFont typeface="Arial"/>
              <a:buNone/>
            </a:pP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69949" algn="l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/>
          </a:p>
        </p:txBody>
      </p:sp>
      <p:pic>
        <p:nvPicPr>
          <p:cNvPr id="223" name="Google Shape;223;p4"/>
          <p:cNvPicPr preferRelativeResize="0"/>
          <p:nvPr/>
        </p:nvPicPr>
        <p:blipFill rotWithShape="1">
          <a:blip r:embed="rId3">
            <a:alphaModFix/>
          </a:blip>
          <a:srcRect l="7371" t="9998" r="7862" b="5126"/>
          <a:stretch/>
        </p:blipFill>
        <p:spPr>
          <a:xfrm>
            <a:off x="0" y="0"/>
            <a:ext cx="9144000" cy="692302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"/>
          <p:cNvSpPr txBox="1"/>
          <p:nvPr/>
        </p:nvSpPr>
        <p:spPr>
          <a:xfrm>
            <a:off x="1559560" y="2551837"/>
            <a:ext cx="602488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Jak toto vyřešíme?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"/>
          <p:cNvSpPr/>
          <p:nvPr/>
        </p:nvSpPr>
        <p:spPr>
          <a:xfrm>
            <a:off x="0" y="4822278"/>
            <a:ext cx="9144000" cy="11784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"/>
          <p:cNvSpPr txBox="1">
            <a:spLocks noGrp="1"/>
          </p:cNvSpPr>
          <p:nvPr>
            <p:ph type="title"/>
          </p:nvPr>
        </p:nvSpPr>
        <p:spPr>
          <a:xfrm>
            <a:off x="585862" y="525405"/>
            <a:ext cx="7619387" cy="66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Klimatické závazky Prahy </a:t>
            </a:r>
            <a:endParaRPr sz="3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42" y="2159579"/>
            <a:ext cx="5398938" cy="303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3630" y="4117556"/>
            <a:ext cx="222885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"/>
          <p:cNvSpPr txBox="1"/>
          <p:nvPr/>
        </p:nvSpPr>
        <p:spPr>
          <a:xfrm>
            <a:off x="5381200" y="2965257"/>
            <a:ext cx="3517214" cy="371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cs-CZ" sz="1800" b="0" i="0" u="none" strike="noStrike" cap="none" dirty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Snížit množství CO2 o 50% do roku 2030</a:t>
            </a:r>
            <a:endParaRPr dirty="0"/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</a:pPr>
            <a:r>
              <a:rPr lang="cs-CZ" sz="1800" b="0" i="0" u="none" strike="noStrike" cap="none" dirty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Dosáhnout uhlíkové neutrality do roku 2050  </a:t>
            </a:r>
            <a:endParaRPr sz="1500" b="0" i="0" u="none" strike="noStrike" cap="none" dirty="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76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TR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614d3fe12_0_2"/>
          <p:cNvSpPr txBox="1">
            <a:spLocks noGrp="1"/>
          </p:cNvSpPr>
          <p:nvPr>
            <p:ph type="title"/>
          </p:nvPr>
        </p:nvSpPr>
        <p:spPr>
          <a:xfrm>
            <a:off x="616563" y="420627"/>
            <a:ext cx="7619400" cy="8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1D23AA"/>
              </a:buClr>
              <a:buSzPts val="2300"/>
              <a:buFont typeface="Helvetica Neue"/>
              <a:buNone/>
            </a:pPr>
            <a:r>
              <a:rPr lang="cs-CZ" sz="2600" dirty="0">
                <a:solidFill>
                  <a:srgbClr val="E90C24"/>
                </a:solidFill>
                <a:latin typeface="Arial"/>
                <a:ea typeface="Arial"/>
                <a:cs typeface="Arial"/>
                <a:sym typeface="Arial"/>
              </a:rPr>
              <a:t>Praha není v oblasti klimatických strategií nováčkem…</a:t>
            </a:r>
            <a:endParaRPr sz="2550" dirty="0">
              <a:solidFill>
                <a:srgbClr val="E90C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1614d3fe12_0_2"/>
          <p:cNvSpPr txBox="1">
            <a:spLocks noGrp="1"/>
          </p:cNvSpPr>
          <p:nvPr>
            <p:ph type="body" idx="1"/>
          </p:nvPr>
        </p:nvSpPr>
        <p:spPr>
          <a:xfrm>
            <a:off x="350196" y="1696891"/>
            <a:ext cx="7097556" cy="69227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indent="-285750">
              <a:lnSpc>
                <a:spcPct val="107916"/>
              </a:lnSpc>
              <a:spcBef>
                <a:spcPts val="800"/>
              </a:spcBef>
            </a:pPr>
            <a:r>
              <a:rPr lang="cs-CZ" sz="1800" b="1" dirty="0">
                <a:latin typeface="Arial"/>
                <a:ea typeface="Arial"/>
                <a:cs typeface="Arial"/>
                <a:sym typeface="Arial"/>
              </a:rPr>
              <a:t>Cirkulární </a:t>
            </a:r>
            <a:r>
              <a:rPr lang="cs-CZ" sz="1800" b="1" dirty="0" err="1">
                <a:latin typeface="Arial"/>
                <a:ea typeface="Arial"/>
                <a:cs typeface="Arial"/>
                <a:sym typeface="Arial"/>
              </a:rPr>
              <a:t>scan</a:t>
            </a:r>
            <a:r>
              <a:rPr lang="cs-CZ" sz="1800" b="1" dirty="0">
                <a:latin typeface="Arial"/>
                <a:ea typeface="Arial"/>
                <a:cs typeface="Arial"/>
                <a:sym typeface="Arial"/>
              </a:rPr>
              <a:t> (2019) </a:t>
            </a:r>
          </a:p>
          <a:p>
            <a:pPr marL="742950" indent="-285750">
              <a:lnSpc>
                <a:spcPct val="107916"/>
              </a:lnSpc>
              <a:spcBef>
                <a:spcPts val="800"/>
              </a:spcBef>
            </a:pPr>
            <a:r>
              <a:rPr lang="cs-CZ" sz="1800" b="1" dirty="0" err="1">
                <a:latin typeface="Arial"/>
                <a:ea typeface="Arial"/>
                <a:cs typeface="Arial"/>
                <a:sym typeface="Arial"/>
              </a:rPr>
              <a:t>Klimaplán</a:t>
            </a:r>
            <a:r>
              <a:rPr lang="cs-CZ" sz="1800" b="1" dirty="0">
                <a:latin typeface="Arial"/>
                <a:ea typeface="Arial"/>
                <a:cs typeface="Arial"/>
                <a:sym typeface="Arial"/>
              </a:rPr>
              <a:t> (2021) </a:t>
            </a:r>
          </a:p>
          <a:p>
            <a:pPr marL="742950" indent="-285750">
              <a:lnSpc>
                <a:spcPct val="107916"/>
              </a:lnSpc>
              <a:spcBef>
                <a:spcPts val="800"/>
              </a:spcBef>
            </a:pPr>
            <a:r>
              <a:rPr lang="cs-CZ" sz="1800" b="1" dirty="0">
                <a:latin typeface="Arial"/>
                <a:ea typeface="Arial"/>
                <a:cs typeface="Arial"/>
                <a:sym typeface="Arial"/>
              </a:rPr>
              <a:t>Cirkulární strategie (2021)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4390C8-600F-4F19-B7A4-346A93E9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22" y="3429000"/>
            <a:ext cx="6235430" cy="2244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/>
          <p:nvPr/>
        </p:nvSpPr>
        <p:spPr>
          <a:xfrm>
            <a:off x="4793368" y="979220"/>
            <a:ext cx="3415523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omfortaa"/>
              <a:buNone/>
            </a:pPr>
            <a:r>
              <a:rPr lang="cs-CZ" sz="2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80 % </a:t>
            </a:r>
            <a:br>
              <a:rPr lang="cs-CZ" sz="2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3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světového HDP </a:t>
            </a:r>
            <a:endParaRPr sz="135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9" name="Google Shape;249;p6"/>
          <p:cNvSpPr txBox="1"/>
          <p:nvPr/>
        </p:nvSpPr>
        <p:spPr>
          <a:xfrm>
            <a:off x="4793377" y="3125617"/>
            <a:ext cx="3415523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342900" marR="0" lvl="0" indent="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omfortaa"/>
              <a:buNone/>
            </a:pPr>
            <a:r>
              <a:rPr lang="cs-CZ" sz="2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70 % </a:t>
            </a:r>
            <a:endParaRPr sz="27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3429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omfortaa"/>
              <a:buNone/>
            </a:pPr>
            <a:r>
              <a:rPr lang="cs-CZ" sz="135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spotřeba zdrojů </a:t>
            </a:r>
            <a:endParaRPr sz="135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 l="17318" r="11627"/>
          <a:stretch/>
        </p:blipFill>
        <p:spPr>
          <a:xfrm>
            <a:off x="1" y="-9939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958" y="172632"/>
            <a:ext cx="6388542" cy="65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8764" y="995352"/>
            <a:ext cx="1013781" cy="48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9193" y="222711"/>
            <a:ext cx="1229071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5772" y="5365474"/>
            <a:ext cx="724377" cy="11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 txBox="1">
            <a:spLocks noGrp="1"/>
          </p:cNvSpPr>
          <p:nvPr>
            <p:ph type="title"/>
          </p:nvPr>
        </p:nvSpPr>
        <p:spPr>
          <a:xfrm>
            <a:off x="1358665" y="2304193"/>
            <a:ext cx="6467761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sz="3200" dirty="0">
                <a:solidFill>
                  <a:srgbClr val="FFFFFF"/>
                </a:solidFill>
              </a:rPr>
              <a:t>Cirkulární </a:t>
            </a:r>
            <a:r>
              <a:rPr lang="cs-CZ" sz="3200" dirty="0" err="1">
                <a:solidFill>
                  <a:srgbClr val="FFFFFF"/>
                </a:solidFill>
              </a:rPr>
              <a:t>scan</a:t>
            </a:r>
            <a:endParaRPr sz="32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32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2800" b="0" i="1" dirty="0">
                <a:solidFill>
                  <a:srgbClr val="FFFFFF"/>
                </a:solidFill>
              </a:rPr>
              <a:t>Přechod na cirkulární ekonomiku</a:t>
            </a:r>
            <a:endParaRPr sz="2800" b="0" i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s-CZ" sz="2800" dirty="0">
                <a:solidFill>
                  <a:srgbClr val="FFFFFF"/>
                </a:solidFill>
              </a:rPr>
              <a:t> </a:t>
            </a: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2662" y="1811380"/>
            <a:ext cx="645987" cy="48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00775" y="2639444"/>
            <a:ext cx="645962" cy="6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55773" y="3689464"/>
            <a:ext cx="814376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00775" y="4385591"/>
            <a:ext cx="814370" cy="83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616563" y="420627"/>
            <a:ext cx="7619387" cy="8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200" dirty="0">
                <a:solidFill>
                  <a:srgbClr val="FF0000"/>
                </a:solidFill>
              </a:rPr>
              <a:t>Díky Cirkulárnímu </a:t>
            </a:r>
            <a:r>
              <a:rPr lang="cs-CZ" sz="3200" dirty="0" err="1">
                <a:solidFill>
                  <a:srgbClr val="FF0000"/>
                </a:solidFill>
              </a:rPr>
              <a:t>scanu</a:t>
            </a:r>
            <a:r>
              <a:rPr lang="cs-CZ" sz="3200" dirty="0">
                <a:solidFill>
                  <a:srgbClr val="FF0000"/>
                </a:solidFill>
              </a:rPr>
              <a:t>…</a:t>
            </a:r>
            <a:endParaRPr dirty="0"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1"/>
          </p:nvPr>
        </p:nvSpPr>
        <p:spPr>
          <a:xfrm>
            <a:off x="1727199" y="1142577"/>
            <a:ext cx="6508750" cy="385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br>
              <a:rPr lang="cs-CZ" sz="1600" b="1" dirty="0">
                <a:solidFill>
                  <a:schemeClr val="dk1"/>
                </a:solidFill>
              </a:rPr>
            </a:br>
            <a:r>
              <a:rPr lang="cs-CZ" sz="1600" b="1" dirty="0">
                <a:solidFill>
                  <a:schemeClr val="dk1"/>
                </a:solidFill>
              </a:rPr>
              <a:t>-    </a:t>
            </a:r>
            <a:r>
              <a:rPr lang="cs-CZ" sz="2000" b="1" dirty="0">
                <a:solidFill>
                  <a:schemeClr val="dk1"/>
                </a:solidFill>
              </a:rPr>
              <a:t>J</a:t>
            </a:r>
            <a:r>
              <a:rPr lang="cs-CZ" sz="2000" b="1" dirty="0"/>
              <a:t>sme získali představu o cirkulárním městě</a:t>
            </a:r>
            <a:r>
              <a:rPr lang="cs-CZ" sz="2000" b="1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34290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Font typeface="Merriweather Sans"/>
              <a:buChar char="-"/>
            </a:pPr>
            <a:r>
              <a:rPr lang="cs-CZ" sz="2000" b="1" dirty="0"/>
              <a:t>Jsme porozuměli materiálovým tokům uvnitř města</a:t>
            </a:r>
            <a:r>
              <a:rPr lang="cs-CZ" sz="2000" b="1" dirty="0">
                <a:solidFill>
                  <a:schemeClr val="dk1"/>
                </a:solidFill>
              </a:rPr>
              <a:t>  </a:t>
            </a:r>
            <a:endParaRPr dirty="0"/>
          </a:p>
          <a:p>
            <a:pPr marL="34290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Font typeface="Merriweather Sans"/>
              <a:buChar char="-"/>
            </a:pPr>
            <a:r>
              <a:rPr lang="cs-CZ" sz="2000" b="1" dirty="0"/>
              <a:t>Jsme definovali strategie, které pomohou dostát klimatickým závazkům</a:t>
            </a:r>
            <a:endParaRPr dirty="0"/>
          </a:p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342900" marR="0" lvl="0" indent="-139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 dirty="0"/>
          </a:p>
        </p:txBody>
      </p:sp>
      <p:pic>
        <p:nvPicPr>
          <p:cNvPr id="266" name="Google Shape;26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550" y="3528050"/>
            <a:ext cx="4904899" cy="27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"/>
          <p:cNvSpPr txBox="1">
            <a:spLocks noGrp="1"/>
          </p:cNvSpPr>
          <p:nvPr>
            <p:ph type="title"/>
          </p:nvPr>
        </p:nvSpPr>
        <p:spPr>
          <a:xfrm>
            <a:off x="616563" y="420627"/>
            <a:ext cx="7619387" cy="8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</a:pPr>
            <a:r>
              <a:rPr lang="cs-CZ" sz="3600" dirty="0" err="1">
                <a:solidFill>
                  <a:srgbClr val="FF0000"/>
                </a:solidFill>
              </a:rPr>
              <a:t>Klimaplán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72" name="Google Shape;272;p8"/>
          <p:cNvSpPr txBox="1">
            <a:spLocks noGrp="1"/>
          </p:cNvSpPr>
          <p:nvPr>
            <p:ph type="body" idx="1"/>
          </p:nvPr>
        </p:nvSpPr>
        <p:spPr>
          <a:xfrm>
            <a:off x="335279" y="2590800"/>
            <a:ext cx="3098801" cy="167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</a:pPr>
            <a:r>
              <a:rPr lang="cs-CZ" sz="2000" dirty="0"/>
              <a:t>Energetika</a:t>
            </a:r>
            <a:endParaRPr sz="2000" dirty="0"/>
          </a:p>
          <a:p>
            <a:pPr marL="342900" marR="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</a:pPr>
            <a:r>
              <a:rPr lang="cs-CZ" sz="2000" dirty="0"/>
              <a:t>Mobilita </a:t>
            </a:r>
            <a:endParaRPr dirty="0"/>
          </a:p>
          <a:p>
            <a:pPr marL="342900" marR="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</a:pPr>
            <a:r>
              <a:rPr lang="cs-CZ" sz="2000" dirty="0"/>
              <a:t>Adaptace </a:t>
            </a:r>
            <a:endParaRPr dirty="0"/>
          </a:p>
          <a:p>
            <a:pPr marL="342900" marR="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</a:pPr>
            <a:r>
              <a:rPr lang="cs-CZ" sz="2000" dirty="0"/>
              <a:t>Cirkulární ekonomika </a:t>
            </a:r>
            <a:endParaRPr dirty="0"/>
          </a:p>
          <a:p>
            <a:pPr marL="342900" marR="0" lvl="0" indent="-139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 sz="2000" dirty="0"/>
          </a:p>
          <a:p>
            <a:pPr marL="342900" marR="0" lvl="0" indent="-266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</a:pPr>
            <a:r>
              <a:rPr lang="cs-CZ" sz="1400" dirty="0"/>
              <a:t>Link: </a:t>
            </a:r>
            <a:r>
              <a:rPr lang="cs-CZ" sz="1200" dirty="0">
                <a:hlinkClick r:id="rId3"/>
              </a:rPr>
              <a:t>Úvod | Pražská mise (praha.eu)</a:t>
            </a:r>
            <a:endParaRPr sz="1200" dirty="0"/>
          </a:p>
        </p:txBody>
      </p:sp>
      <p:pic>
        <p:nvPicPr>
          <p:cNvPr id="273" name="Google Shape;2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9755" y="1453931"/>
            <a:ext cx="4508966" cy="4195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616563" y="390147"/>
            <a:ext cx="7619387" cy="88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166"/>
              <a:buFont typeface="Merriweather Sans"/>
              <a:buNone/>
            </a:pPr>
            <a:r>
              <a:rPr lang="cs-CZ" sz="3200" dirty="0">
                <a:solidFill>
                  <a:srgbClr val="FF0000"/>
                </a:solidFill>
              </a:rPr>
              <a:t>Cirkulární </a:t>
            </a:r>
            <a:r>
              <a:rPr lang="cs-CZ" sz="3200">
                <a:solidFill>
                  <a:srgbClr val="FF0000"/>
                </a:solidFill>
              </a:rPr>
              <a:t>Praha 2030 – 27.1.2022</a:t>
            </a:r>
            <a:br>
              <a:rPr lang="cs-CZ" sz="3200" dirty="0">
                <a:solidFill>
                  <a:srgbClr val="FF0000"/>
                </a:solidFill>
              </a:rPr>
            </a:br>
            <a:br>
              <a:rPr lang="cs-CZ" sz="3200" dirty="0">
                <a:solidFill>
                  <a:srgbClr val="FF0000"/>
                </a:solidFill>
              </a:rPr>
            </a:b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idx="1"/>
          </p:nvPr>
        </p:nvSpPr>
        <p:spPr>
          <a:xfrm>
            <a:off x="1727199" y="1142577"/>
            <a:ext cx="6508750" cy="2027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endParaRPr sz="1600" b="1">
              <a:solidFill>
                <a:srgbClr val="FF0000"/>
              </a:solidFill>
            </a:endParaRPr>
          </a:p>
          <a:p>
            <a:pPr marL="7620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endParaRPr sz="1600" b="1">
              <a:solidFill>
                <a:srgbClr val="FF0000"/>
              </a:solidFill>
            </a:endParaRPr>
          </a:p>
          <a:p>
            <a:pPr marL="342900" marR="0" lvl="0" indent="-13970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None/>
            </a:pPr>
            <a:endParaRPr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8663" y="1979948"/>
            <a:ext cx="3548937" cy="37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9"/>
          <p:cNvSpPr txBox="1"/>
          <p:nvPr/>
        </p:nvSpPr>
        <p:spPr>
          <a:xfrm>
            <a:off x="115555" y="1468147"/>
            <a:ext cx="465201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600" dirty="0"/>
              <a:t>Vytvořena ve spolupráci s PII, podnikatelskými subjekty, městskými organizacemi, univerzitami, </a:t>
            </a:r>
            <a:r>
              <a:rPr lang="cs-CZ" sz="1600" dirty="0" err="1"/>
              <a:t>Circle</a:t>
            </a:r>
            <a:r>
              <a:rPr lang="cs-CZ" sz="1600" dirty="0"/>
              <a:t> </a:t>
            </a:r>
            <a:r>
              <a:rPr lang="cs-CZ" sz="1600" dirty="0" err="1"/>
              <a:t>economy</a:t>
            </a:r>
            <a:r>
              <a:rPr lang="cs-CZ" sz="1600" dirty="0"/>
              <a:t>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600" dirty="0"/>
              <a:t>73 opatření, 34 projektů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Na základě cirkulárního </a:t>
            </a:r>
            <a:r>
              <a:rPr lang="cs-CZ" sz="1800" dirty="0" err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scanu</a:t>
            </a:r>
            <a:r>
              <a:rPr lang="cs-CZ" sz="1800" dirty="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 byly stanoveny 4 hlavní oblasti: 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cs-CZ" sz="1800" dirty="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Zemědělství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Voda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Odpady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Stavebnictví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cs-CZ" dirty="0">
              <a:solidFill>
                <a:schemeClr val="dk1"/>
              </a:solidFill>
              <a:latin typeface="Merriweather Sans"/>
              <a:sym typeface="Merriweather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A 3 průřezové nástroje: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cs-CZ" dirty="0">
              <a:solidFill>
                <a:schemeClr val="dk1"/>
              </a:solidFill>
              <a:latin typeface="Merriweather Sans"/>
              <a:sym typeface="Merriweather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Odpovědné zadávání veřejných zakázek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Podpora inovací a businessu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cs-CZ" dirty="0">
                <a:solidFill>
                  <a:schemeClr val="dk1"/>
                </a:solidFill>
                <a:latin typeface="Merriweather Sans"/>
                <a:sym typeface="Merriweather Sans"/>
              </a:rPr>
              <a:t>Management města v koordinaci a implementaci Strategie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Tmava</Template>
  <TotalTime>0</TotalTime>
  <Words>436</Words>
  <Application>Microsoft Office PowerPoint</Application>
  <PresentationFormat>On-screen Show (4:3)</PresentationFormat>
  <Paragraphs>97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Comfortaa</vt:lpstr>
      <vt:lpstr>Georgia</vt:lpstr>
      <vt:lpstr>Helvetica Neue</vt:lpstr>
      <vt:lpstr>Merriweather Sans</vt:lpstr>
      <vt:lpstr>Noto Sans Symbols</vt:lpstr>
      <vt:lpstr>NTR</vt:lpstr>
      <vt:lpstr>Roboto</vt:lpstr>
      <vt:lpstr>Tmava</vt:lpstr>
      <vt:lpstr>Cirkulární Praha 2030</vt:lpstr>
      <vt:lpstr>Praha se neustále rozrůstá… </vt:lpstr>
      <vt:lpstr>PowerPoint Presentation</vt:lpstr>
      <vt:lpstr>Klimatické závazky Prahy </vt:lpstr>
      <vt:lpstr>Praha není v oblasti klimatických strategií nováčkem…</vt:lpstr>
      <vt:lpstr>Cirkulární scan  Přechod na cirkulární ekonomiku  </vt:lpstr>
      <vt:lpstr>Díky Cirkulárnímu scanu…</vt:lpstr>
      <vt:lpstr>Klimaplán</vt:lpstr>
      <vt:lpstr>Cirkulární Praha 2030 – 27.1.2022  </vt:lpstr>
      <vt:lpstr>Cíle strategie: </vt:lpstr>
      <vt:lpstr>3R (reuse, repair, refurbish) </vt:lpstr>
      <vt:lpstr>REUSE pointy na sběrných dvorech</vt:lpstr>
      <vt:lpstr>Re-use centra</vt:lpstr>
      <vt:lpstr>Reuse dny </vt:lpstr>
      <vt:lpstr>Zákaz používání jednorázových plastových výrobků a obalů </vt:lpstr>
      <vt:lpstr>Uzavíráme toky bioodpadu   </vt:lpstr>
      <vt:lpstr>Uzavřeli jsme pachtovní smlouvy na užívání 500ha zemědělské půdy dle ekoprincipů</vt:lpstr>
      <vt:lpstr>Udržitelné zadávání veřejných zakázek</vt:lpstr>
      <vt:lpstr>Děkuji za pozornost   Ing. Jitka Hofmanová  Magistrát hl. m. Prahy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Vítězslav Mareš</dc:creator>
  <cp:lastModifiedBy>Zemene Pavel</cp:lastModifiedBy>
  <cp:revision>23</cp:revision>
  <dcterms:created xsi:type="dcterms:W3CDTF">2020-01-10T10:06:52Z</dcterms:created>
  <dcterms:modified xsi:type="dcterms:W3CDTF">2022-04-04T13:12:55Z</dcterms:modified>
</cp:coreProperties>
</file>