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86" r:id="rId4"/>
    <p:sldId id="295" r:id="rId5"/>
    <p:sldId id="294" r:id="rId6"/>
    <p:sldId id="287" r:id="rId7"/>
    <p:sldId id="292" r:id="rId8"/>
    <p:sldId id="281" r:id="rId9"/>
    <p:sldId id="284" r:id="rId10"/>
    <p:sldId id="293" r:id="rId11"/>
    <p:sldId id="296" r:id="rId12"/>
    <p:sldId id="27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332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CCFB2-362D-4DF3-9896-CE79CBB139CF}" type="datetimeFigureOut">
              <a:rPr lang="cs-CZ" smtClean="0"/>
              <a:t>28.04.2022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D37EF-E1ED-44A5-AF6D-1098BE75B69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741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9D760-4A07-49C6-9259-0B5CC5F08F87}" type="datetime1">
              <a:rPr lang="cs-CZ" smtClean="0"/>
              <a:t>28.04.2022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143-D144-4BC5-A7CC-5AC5C37080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435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B6F4-8CB4-46C1-8F7D-80116A9A916F}" type="datetime1">
              <a:rPr lang="cs-CZ" smtClean="0"/>
              <a:t>28.04.2022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143-D144-4BC5-A7CC-5AC5C37080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5743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2C689-EE7A-4CA0-980F-577365D3E252}" type="datetime1">
              <a:rPr lang="cs-CZ" smtClean="0"/>
              <a:t>28.04.2022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143-D144-4BC5-A7CC-5AC5C37080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36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3AE70-AFD2-4266-AD49-BF232B787FC6}" type="datetime1">
              <a:rPr lang="cs-CZ" smtClean="0"/>
              <a:t>28.04.2022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143-D144-4BC5-A7CC-5AC5C37080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50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3444-5D46-40D9-B1C6-C1B774713DD7}" type="datetime1">
              <a:rPr lang="cs-CZ" smtClean="0"/>
              <a:t>28.04.2022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143-D144-4BC5-A7CC-5AC5C37080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936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BE186-57FE-4631-821D-681CB3BA6F0E}" type="datetime1">
              <a:rPr lang="cs-CZ" smtClean="0"/>
              <a:t>28.04.2022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143-D144-4BC5-A7CC-5AC5C37080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421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6BF33-D7F7-42CC-B1E7-1B24AD582D4C}" type="datetime1">
              <a:rPr lang="cs-CZ" smtClean="0"/>
              <a:t>28.04.2022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143-D144-4BC5-A7CC-5AC5C37080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9261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2396D-42AB-4939-A51F-826ECF613A06}" type="datetime1">
              <a:rPr lang="cs-CZ" smtClean="0"/>
              <a:t>28.04.2022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143-D144-4BC5-A7CC-5AC5C37080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7530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873F1-9F7D-40A3-8219-B9BE36204B50}" type="datetime1">
              <a:rPr lang="cs-CZ" smtClean="0"/>
              <a:t>28.04.2022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143-D144-4BC5-A7CC-5AC5C37080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985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24FD5-1C06-4A8B-9A68-11BC4DEFFCBA}" type="datetime1">
              <a:rPr lang="cs-CZ" smtClean="0"/>
              <a:t>28.04.2022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143-D144-4BC5-A7CC-5AC5C37080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98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4E7C-EA04-4E2B-B551-061B046FD74B}" type="datetime1">
              <a:rPr lang="cs-CZ" smtClean="0"/>
              <a:t>28.04.2022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143-D144-4BC5-A7CC-5AC5C37080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65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02DDD-95DF-43CA-9990-9101CF876DE5}" type="datetime1">
              <a:rPr lang="cs-CZ" smtClean="0"/>
              <a:t>28.04.2022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61143-D144-4BC5-A7CC-5AC5C37080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20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869160"/>
            <a:ext cx="7772400" cy="1080120"/>
          </a:xfrm>
        </p:spPr>
        <p:txBody>
          <a:bodyPr>
            <a:normAutofit fontScale="90000"/>
          </a:bodyPr>
          <a:lstStyle/>
          <a:p>
            <a:br>
              <a:rPr lang="cs-CZ" sz="2400" b="1" dirty="0"/>
            </a:br>
            <a:r>
              <a:rPr lang="cs-CZ" sz="2400" b="1" dirty="0"/>
              <a:t>Workshop</a:t>
            </a:r>
            <a:br>
              <a:rPr lang="cs-CZ" sz="2400" b="1" dirty="0"/>
            </a:br>
            <a:r>
              <a:rPr lang="cs-CZ" sz="2400" b="1" dirty="0"/>
              <a:t> Pěnový polystyren (EPS) a cirkulární ekonomika II</a:t>
            </a:r>
            <a:br>
              <a:rPr lang="cs-CZ" sz="2400" b="1" dirty="0"/>
            </a:br>
            <a:r>
              <a:rPr lang="cs-CZ" sz="2400" b="1" dirty="0"/>
              <a:t>28. dubna 2022</a:t>
            </a:r>
            <a:br>
              <a:rPr lang="cs-CZ" sz="2400" dirty="0">
                <a:solidFill>
                  <a:schemeClr val="bg2">
                    <a:lumMod val="10000"/>
                  </a:schemeClr>
                </a:solidFill>
              </a:rPr>
            </a:br>
            <a:endParaRPr lang="cs-CZ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164" y="3445748"/>
            <a:ext cx="110490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179512" y="1052736"/>
            <a:ext cx="8964488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cap="all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NAKLÁDÁNÍ</a:t>
            </a:r>
          </a:p>
          <a:p>
            <a:r>
              <a:rPr lang="cs-CZ" sz="2800" b="1" cap="all" dirty="0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 SE STAVEBNÍM EPS </a:t>
            </a:r>
            <a:r>
              <a:rPr lang="cs-CZ" sz="2800" b="1" cap="all" dirty="0" err="1">
                <a:solidFill>
                  <a:srgbClr val="0070C0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odpadeM</a:t>
            </a:r>
            <a:endParaRPr lang="cs-CZ" sz="2800" b="1" cap="all" dirty="0">
              <a:solidFill>
                <a:srgbClr val="0070C0"/>
              </a:solidFill>
              <a:latin typeface="Arial Black" panose="020B0A04020102020204" pitchFamily="34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1403648" y="2492896"/>
            <a:ext cx="64008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800" b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Vladimír Vymětalík</a:t>
            </a:r>
            <a:br>
              <a:rPr lang="cs-CZ" sz="1800" b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</a:br>
            <a:r>
              <a:rPr lang="cs-CZ" sz="1800" b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Cech pro zateplování budov ČR, </a:t>
            </a:r>
            <a:r>
              <a:rPr lang="cs-CZ" sz="1800" b="1" dirty="0" err="1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z.s</a:t>
            </a:r>
            <a:r>
              <a:rPr lang="cs-CZ" sz="1800" b="1" dirty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F6E42F0-3411-4CCB-B829-32845835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143-D144-4BC5-A7CC-5AC5C37080D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8080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08" y="214319"/>
            <a:ext cx="110490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352928" cy="2448272"/>
          </a:xfrm>
        </p:spPr>
        <p:txBody>
          <a:bodyPr>
            <a:noAutofit/>
          </a:bodyPr>
          <a:lstStyle/>
          <a:p>
            <a:pPr algn="just"/>
            <a:r>
              <a:rPr lang="cs-CZ" b="1" dirty="0">
                <a:solidFill>
                  <a:schemeClr val="tx1"/>
                </a:solidFill>
              </a:rPr>
              <a:t>Odvoz </a:t>
            </a:r>
            <a:r>
              <a:rPr lang="cs-CZ" b="1" dirty="0" err="1">
                <a:solidFill>
                  <a:schemeClr val="tx1"/>
                </a:solidFill>
              </a:rPr>
              <a:t>zkompaktovaného</a:t>
            </a:r>
            <a:r>
              <a:rPr lang="cs-CZ" b="1" dirty="0">
                <a:solidFill>
                  <a:schemeClr val="tx1"/>
                </a:solidFill>
              </a:rPr>
              <a:t> pěnového polystyrenu do určeného zařízení pro energetické využití</a:t>
            </a:r>
          </a:p>
          <a:p>
            <a:pPr algn="just"/>
            <a:endParaRPr lang="cs-CZ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5742B1-4457-485F-BA14-E030CE1D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143-D144-4BC5-A7CC-5AC5C37080DA}" type="slidenum">
              <a:rPr lang="cs-CZ" smtClean="0"/>
              <a:t>10</a:t>
            </a:fld>
            <a:endParaRPr lang="cs-CZ"/>
          </a:p>
        </p:txBody>
      </p:sp>
      <p:sp>
        <p:nvSpPr>
          <p:cNvPr id="9" name="Nadpis 3">
            <a:extLst>
              <a:ext uri="{FF2B5EF4-FFF2-40B4-BE49-F238E27FC236}">
                <a16:creationId xmlns:a16="http://schemas.microsoft.com/office/drawing/2014/main" id="{0A43816B-430B-487E-9988-043524376392}"/>
              </a:ext>
            </a:extLst>
          </p:cNvPr>
          <p:cNvSpPr txBox="1">
            <a:spLocks/>
          </p:cNvSpPr>
          <p:nvPr/>
        </p:nvSpPr>
        <p:spPr>
          <a:xfrm>
            <a:off x="395536" y="116632"/>
            <a:ext cx="73448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cap="all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Řízená demontáž ETICS </a:t>
            </a:r>
          </a:p>
          <a:p>
            <a:r>
              <a:rPr lang="cs-CZ" sz="2800" b="1" cap="all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Z pěnového polystyrenu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1904CA5-2AB4-4106-B744-D18F9D813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07" y="2640956"/>
            <a:ext cx="7033593" cy="395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422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08" y="214319"/>
            <a:ext cx="110490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971600" y="2060848"/>
            <a:ext cx="6984776" cy="2952328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Připravenost stavby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Doprava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1"/>
                </a:solidFill>
              </a:rPr>
              <a:t>Legislativa</a:t>
            </a:r>
          </a:p>
          <a:p>
            <a:pPr algn="just"/>
            <a:endParaRPr lang="cs-CZ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5742B1-4457-485F-BA14-E030CE1D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143-D144-4BC5-A7CC-5AC5C37080DA}" type="slidenum">
              <a:rPr lang="cs-CZ" smtClean="0"/>
              <a:t>11</a:t>
            </a:fld>
            <a:endParaRPr lang="cs-CZ"/>
          </a:p>
        </p:txBody>
      </p:sp>
      <p:sp>
        <p:nvSpPr>
          <p:cNvPr id="9" name="Nadpis 3">
            <a:extLst>
              <a:ext uri="{FF2B5EF4-FFF2-40B4-BE49-F238E27FC236}">
                <a16:creationId xmlns:a16="http://schemas.microsoft.com/office/drawing/2014/main" id="{0A43816B-430B-487E-9988-043524376392}"/>
              </a:ext>
            </a:extLst>
          </p:cNvPr>
          <p:cNvSpPr txBox="1">
            <a:spLocks/>
          </p:cNvSpPr>
          <p:nvPr/>
        </p:nvSpPr>
        <p:spPr>
          <a:xfrm>
            <a:off x="395536" y="116632"/>
            <a:ext cx="73448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cap="all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DISKUZE</a:t>
            </a:r>
          </a:p>
        </p:txBody>
      </p:sp>
    </p:spTree>
    <p:extLst>
      <p:ext uri="{BB962C8B-B14F-4D97-AF65-F5344CB8AC3E}">
        <p14:creationId xmlns:p14="http://schemas.microsoft.com/office/powerpoint/2010/main" val="379351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dnadpis 2">
            <a:extLst>
              <a:ext uri="{FF2B5EF4-FFF2-40B4-BE49-F238E27FC236}">
                <a16:creationId xmlns:a16="http://schemas.microsoft.com/office/drawing/2014/main" id="{C6CAF400-29EC-4B0F-B99B-D93247119A0D}"/>
              </a:ext>
            </a:extLst>
          </p:cNvPr>
          <p:cNvSpPr txBox="1">
            <a:spLocks/>
          </p:cNvSpPr>
          <p:nvPr/>
        </p:nvSpPr>
        <p:spPr>
          <a:xfrm>
            <a:off x="683568" y="2276872"/>
            <a:ext cx="7992888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1600" b="1" dirty="0">
                <a:solidFill>
                  <a:srgbClr val="0070C0"/>
                </a:solidFill>
              </a:rPr>
              <a:t>DĚKUJI ZA POZORNOST</a:t>
            </a:r>
          </a:p>
          <a:p>
            <a:endParaRPr lang="cs-CZ" sz="11100" b="1" dirty="0">
              <a:solidFill>
                <a:srgbClr val="0070C0"/>
              </a:solidFill>
            </a:endParaRPr>
          </a:p>
          <a:p>
            <a:endParaRPr lang="cs-CZ" sz="11100" b="1" dirty="0">
              <a:solidFill>
                <a:srgbClr val="0070C0"/>
              </a:solidFill>
            </a:endParaRPr>
          </a:p>
          <a:p>
            <a:r>
              <a:rPr lang="cs-CZ" sz="11100" dirty="0">
                <a:solidFill>
                  <a:schemeClr val="tx1"/>
                </a:solidFill>
              </a:rPr>
              <a:t>Ing. Vladimír Vymětalík, Ph.D.</a:t>
            </a:r>
          </a:p>
          <a:p>
            <a:r>
              <a:rPr lang="cs-CZ" sz="11100" dirty="0">
                <a:solidFill>
                  <a:schemeClr val="tx1"/>
                </a:solidFill>
              </a:rPr>
              <a:t>Cech pro zateplování budov ČR, </a:t>
            </a:r>
            <a:r>
              <a:rPr lang="cs-CZ" sz="11100" dirty="0" err="1">
                <a:solidFill>
                  <a:schemeClr val="tx1"/>
                </a:solidFill>
              </a:rPr>
              <a:t>z.s</a:t>
            </a:r>
            <a:r>
              <a:rPr lang="cs-CZ" sz="11100" dirty="0">
                <a:solidFill>
                  <a:schemeClr val="tx1"/>
                </a:solidFill>
              </a:rPr>
              <a:t>.</a:t>
            </a:r>
          </a:p>
          <a:p>
            <a:endParaRPr lang="cs-CZ" b="1" i="1" dirty="0">
              <a:solidFill>
                <a:schemeClr val="tx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BA83B65-4E74-4A9D-AB4E-1FD23394D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62" y="5013176"/>
            <a:ext cx="110490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B9660B-5F52-44A3-9AD5-3D3AE2D8E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143-D144-4BC5-A7CC-5AC5C37080DA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036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08" y="214319"/>
            <a:ext cx="110490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704856" cy="3888432"/>
          </a:xfrm>
        </p:spPr>
        <p:txBody>
          <a:bodyPr>
            <a:noAutofit/>
          </a:bodyPr>
          <a:lstStyle/>
          <a:p>
            <a:pPr algn="just"/>
            <a:r>
              <a:rPr lang="cs-CZ" sz="2800" b="1" dirty="0">
                <a:solidFill>
                  <a:schemeClr val="tx1"/>
                </a:solidFill>
              </a:rPr>
              <a:t>Získání praktických zkušeností z manipulace a nakládání se vzniklým stavebním EPS odpadem: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b="1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Provádění nových vnějších kontaktních zateplovacích systémů z EPS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Řízená demontáž stávajících vnějších kontaktních zateplovacích systémů z EPS </a:t>
            </a:r>
          </a:p>
          <a:p>
            <a:pPr algn="just"/>
            <a:endParaRPr lang="cs-CZ" b="1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395536" y="116632"/>
            <a:ext cx="73448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cap="all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ETICS </a:t>
            </a:r>
          </a:p>
          <a:p>
            <a:r>
              <a:rPr lang="cs-CZ" sz="2800" b="1" cap="all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Z pěnového polystyrenu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4B3684-3E6B-4BB3-ACBB-5A176222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143-D144-4BC5-A7CC-5AC5C37080DA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620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08" y="214319"/>
            <a:ext cx="110490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251520" y="1581770"/>
            <a:ext cx="7704856" cy="911126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tx1"/>
                </a:solidFill>
              </a:rPr>
              <a:t>Vznik odřezků EPS na stavbě – vazba na technologii provádění ETICS</a:t>
            </a:r>
          </a:p>
          <a:p>
            <a:pPr algn="just"/>
            <a:endParaRPr lang="cs-CZ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1"/>
              </a:solidFill>
            </a:endParaRPr>
          </a:p>
          <a:p>
            <a:pPr algn="just"/>
            <a:endParaRPr lang="cs-CZ" b="1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395536" y="116632"/>
            <a:ext cx="73448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cap="all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Provádění nových ETICS </a:t>
            </a:r>
          </a:p>
          <a:p>
            <a:r>
              <a:rPr lang="cs-CZ" sz="2800" b="1" cap="all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Z pěnového polystyrenu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4B3684-3E6B-4BB3-ACBB-5A176222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143-D144-4BC5-A7CC-5AC5C37080DA}" type="slidenum">
              <a:rPr lang="cs-CZ" smtClean="0"/>
              <a:t>3</a:t>
            </a:fld>
            <a:endParaRPr lang="cs-CZ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E64274F-114A-4257-B78C-0FCC92C9D6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3028"/>
            <a:ext cx="4173638" cy="31302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F531B1F-9DB0-4DE8-8F3B-4393F3700E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140968"/>
            <a:ext cx="441649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36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08" y="214319"/>
            <a:ext cx="110490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Nadpis 3"/>
          <p:cNvSpPr txBox="1">
            <a:spLocks/>
          </p:cNvSpPr>
          <p:nvPr/>
        </p:nvSpPr>
        <p:spPr>
          <a:xfrm>
            <a:off x="395536" y="116632"/>
            <a:ext cx="73448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cap="all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Provádění nových ETICS </a:t>
            </a:r>
          </a:p>
          <a:p>
            <a:r>
              <a:rPr lang="cs-CZ" sz="2800" b="1" cap="all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Z pěnového polystyrenu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4B3684-3E6B-4BB3-ACBB-5A176222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143-D144-4BC5-A7CC-5AC5C37080DA}" type="slidenum">
              <a:rPr lang="cs-CZ" smtClean="0"/>
              <a:t>4</a:t>
            </a:fld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505B786-35FB-4543-9170-D9C4DD75B6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04" y="3253848"/>
            <a:ext cx="4265984" cy="319948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C41757B-A24D-4D71-A22C-175E5F3A7EB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08" y="2245736"/>
            <a:ext cx="4265984" cy="3199488"/>
          </a:xfrm>
          <a:prstGeom prst="rect">
            <a:avLst/>
          </a:prstGeom>
        </p:spPr>
      </p:pic>
      <p:sp>
        <p:nvSpPr>
          <p:cNvPr id="11" name="Podnadpis 6">
            <a:extLst>
              <a:ext uri="{FF2B5EF4-FFF2-40B4-BE49-F238E27FC236}">
                <a16:creationId xmlns:a16="http://schemas.microsoft.com/office/drawing/2014/main" id="{0D82FD44-4ABE-40CE-B6C3-8D330C70E0F2}"/>
              </a:ext>
            </a:extLst>
          </p:cNvPr>
          <p:cNvSpPr txBox="1">
            <a:spLocks/>
          </p:cNvSpPr>
          <p:nvPr/>
        </p:nvSpPr>
        <p:spPr>
          <a:xfrm>
            <a:off x="251520" y="1509762"/>
            <a:ext cx="7704856" cy="767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b="1" dirty="0">
                <a:solidFill>
                  <a:schemeClr val="tx1"/>
                </a:solidFill>
              </a:rPr>
              <a:t>Třídění odřezků EPS na stavbě – </a:t>
            </a:r>
            <a:r>
              <a:rPr lang="cs-CZ" sz="2800" b="1" dirty="0" err="1">
                <a:solidFill>
                  <a:schemeClr val="tx1"/>
                </a:solidFill>
              </a:rPr>
              <a:t>počátečný</a:t>
            </a:r>
            <a:r>
              <a:rPr lang="cs-CZ" sz="2800" b="1" dirty="0">
                <a:solidFill>
                  <a:schemeClr val="tx1"/>
                </a:solidFill>
              </a:rPr>
              <a:t> stav</a:t>
            </a:r>
            <a:endParaRPr lang="cs-CZ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1"/>
              </a:solidFill>
            </a:endParaRPr>
          </a:p>
          <a:p>
            <a:pPr algn="just"/>
            <a:endParaRPr lang="cs-CZ" b="1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52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08" y="214319"/>
            <a:ext cx="110490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251520" y="1581770"/>
            <a:ext cx="7704856" cy="767110"/>
          </a:xfr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tx1"/>
                </a:solidFill>
              </a:rPr>
              <a:t>Třídění odřezků EPS na stavbě – správná praxe</a:t>
            </a:r>
            <a:endParaRPr lang="cs-CZ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1"/>
              </a:solidFill>
            </a:endParaRPr>
          </a:p>
          <a:p>
            <a:pPr algn="just"/>
            <a:endParaRPr lang="cs-CZ" b="1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395536" y="116632"/>
            <a:ext cx="73448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cap="all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Provádění nových ETICS </a:t>
            </a:r>
          </a:p>
          <a:p>
            <a:r>
              <a:rPr lang="cs-CZ" sz="2800" b="1" cap="all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Z pěnového polystyrenu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4B3684-3E6B-4BB3-ACBB-5A176222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143-D144-4BC5-A7CC-5AC5C37080DA}" type="slidenum">
              <a:rPr lang="cs-CZ" smtClean="0"/>
              <a:t>5</a:t>
            </a:fld>
            <a:endParaRPr lang="cs-CZ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51C41F0-98B6-48F3-9DA2-BEB84A6F7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265984" cy="319948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ED3C34D-4EEC-4F11-89DE-FF2DC6EA34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153" y="3051795"/>
            <a:ext cx="4464496" cy="33483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1862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08" y="214319"/>
            <a:ext cx="110490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755576" y="1556792"/>
            <a:ext cx="7704856" cy="4583534"/>
          </a:xfrm>
        </p:spPr>
        <p:txBody>
          <a:bodyPr>
            <a:noAutofit/>
          </a:bodyPr>
          <a:lstStyle/>
          <a:p>
            <a:pPr algn="just"/>
            <a:r>
              <a:rPr lang="cs-CZ" sz="2800" b="1" dirty="0">
                <a:solidFill>
                  <a:schemeClr val="tx1"/>
                </a:solidFill>
              </a:rPr>
              <a:t>Odřezky EPS vzniklé při provádění nových vnějších kontaktních zateplovacích systémů: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Odvoz k výrobci EPS k opětovnému zpracování </a:t>
            </a:r>
            <a:br>
              <a:rPr lang="cs-CZ" sz="2800" dirty="0">
                <a:solidFill>
                  <a:schemeClr val="tx1"/>
                </a:solidFill>
              </a:rPr>
            </a:br>
            <a:r>
              <a:rPr lang="cs-CZ" sz="2800" dirty="0">
                <a:solidFill>
                  <a:schemeClr val="tx1"/>
                </a:solidFill>
              </a:rPr>
              <a:t>ve výrobě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Odvoz na sběrné místo – v místě zakoupení stavebního materiálu, </a:t>
            </a:r>
            <a:r>
              <a:rPr lang="cs-CZ" sz="2800" dirty="0" err="1">
                <a:solidFill>
                  <a:schemeClr val="tx1"/>
                </a:solidFill>
              </a:rPr>
              <a:t>recyklátor</a:t>
            </a:r>
            <a:r>
              <a:rPr lang="cs-CZ" sz="2800" dirty="0">
                <a:solidFill>
                  <a:schemeClr val="tx1"/>
                </a:solidFill>
              </a:rPr>
              <a:t> EPS (</a:t>
            </a:r>
            <a:r>
              <a:rPr lang="cs-CZ" sz="2800" dirty="0" err="1">
                <a:solidFill>
                  <a:schemeClr val="tx1"/>
                </a:solidFill>
              </a:rPr>
              <a:t>regranulace</a:t>
            </a:r>
            <a:r>
              <a:rPr lang="cs-CZ" sz="2800" dirty="0">
                <a:solidFill>
                  <a:schemeClr val="tx1"/>
                </a:solidFill>
              </a:rPr>
              <a:t>), atd.</a:t>
            </a:r>
          </a:p>
          <a:p>
            <a:pPr algn="just"/>
            <a:endParaRPr lang="cs-CZ" sz="2800" b="1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1"/>
              </a:solidFill>
            </a:endParaRPr>
          </a:p>
          <a:p>
            <a:pPr algn="just"/>
            <a:endParaRPr lang="cs-CZ" b="1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4B3684-3E6B-4BB3-ACBB-5A176222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143-D144-4BC5-A7CC-5AC5C37080DA}" type="slidenum">
              <a:rPr lang="cs-CZ" smtClean="0"/>
              <a:t>6</a:t>
            </a:fld>
            <a:endParaRPr lang="cs-CZ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D44EF894-966E-45CC-B6C1-F7F1A04F6E11}"/>
              </a:ext>
            </a:extLst>
          </p:cNvPr>
          <p:cNvSpPr txBox="1">
            <a:spLocks/>
          </p:cNvSpPr>
          <p:nvPr/>
        </p:nvSpPr>
        <p:spPr>
          <a:xfrm>
            <a:off x="395536" y="116632"/>
            <a:ext cx="73448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cap="all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Provádění nových ETICS </a:t>
            </a:r>
          </a:p>
          <a:p>
            <a:r>
              <a:rPr lang="cs-CZ" sz="2800" b="1" cap="all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Z pěnového polystyrenu</a:t>
            </a:r>
          </a:p>
        </p:txBody>
      </p:sp>
    </p:spTree>
    <p:extLst>
      <p:ext uri="{BB962C8B-B14F-4D97-AF65-F5344CB8AC3E}">
        <p14:creationId xmlns:p14="http://schemas.microsoft.com/office/powerpoint/2010/main" val="903758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08" y="214319"/>
            <a:ext cx="110490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4B3684-3E6B-4BB3-ACBB-5A176222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143-D144-4BC5-A7CC-5AC5C37080DA}" type="slidenum">
              <a:rPr lang="cs-CZ" smtClean="0"/>
              <a:t>7</a:t>
            </a:fld>
            <a:endParaRPr 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D44EF894-966E-45CC-B6C1-F7F1A04F6E11}"/>
              </a:ext>
            </a:extLst>
          </p:cNvPr>
          <p:cNvSpPr txBox="1">
            <a:spLocks/>
          </p:cNvSpPr>
          <p:nvPr/>
        </p:nvSpPr>
        <p:spPr>
          <a:xfrm>
            <a:off x="395536" y="116632"/>
            <a:ext cx="73448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cap="all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Řízená demontáž ETICS </a:t>
            </a:r>
          </a:p>
          <a:p>
            <a:r>
              <a:rPr lang="cs-CZ" sz="2800" b="1" cap="all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Z pěnového polystyrenu</a:t>
            </a:r>
          </a:p>
        </p:txBody>
      </p:sp>
      <p:sp>
        <p:nvSpPr>
          <p:cNvPr id="8" name="Podnadpis 6">
            <a:extLst>
              <a:ext uri="{FF2B5EF4-FFF2-40B4-BE49-F238E27FC236}">
                <a16:creationId xmlns:a16="http://schemas.microsoft.com/office/drawing/2014/main" id="{AFF95DB7-DAA4-43D9-89F1-2CF244FBCD82}"/>
              </a:ext>
            </a:extLst>
          </p:cNvPr>
          <p:cNvSpPr txBox="1">
            <a:spLocks/>
          </p:cNvSpPr>
          <p:nvPr/>
        </p:nvSpPr>
        <p:spPr>
          <a:xfrm>
            <a:off x="859818" y="1620776"/>
            <a:ext cx="7560840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800" b="1" dirty="0">
                <a:solidFill>
                  <a:schemeClr val="tx1"/>
                </a:solidFill>
              </a:rPr>
              <a:t>Separace EPS s obsahem HBCDD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Není dovoleno skládkování EPS s obsahem HBCDD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1"/>
              </a:solidFill>
            </a:endParaRPr>
          </a:p>
          <a:p>
            <a:pPr algn="just"/>
            <a:r>
              <a:rPr lang="cs-CZ" sz="2800" b="1" dirty="0">
                <a:solidFill>
                  <a:schemeClr val="tx1"/>
                </a:solidFill>
              </a:rPr>
              <a:t>Metodický návod odboru odpadů MŽP ČR</a:t>
            </a:r>
          </a:p>
          <a:p>
            <a:pPr algn="just"/>
            <a:r>
              <a:rPr lang="sk-SK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 </a:t>
            </a:r>
            <a:r>
              <a:rPr lang="sk-SK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případě</a:t>
            </a:r>
            <a:r>
              <a:rPr lang="sk-SK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že obsah HBCDD v </a:t>
            </a:r>
            <a:r>
              <a:rPr lang="sk-SK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odpadním</a:t>
            </a:r>
            <a:r>
              <a:rPr lang="sk-SK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polystyrenu</a:t>
            </a:r>
            <a:r>
              <a:rPr lang="sk-SK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je v </a:t>
            </a:r>
            <a:r>
              <a:rPr lang="sk-SK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koncentracích</a:t>
            </a:r>
            <a:r>
              <a:rPr lang="sk-SK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větších</a:t>
            </a:r>
            <a:r>
              <a:rPr lang="sk-SK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než 1000 mg/kg, </a:t>
            </a:r>
            <a:r>
              <a:rPr lang="sk-SK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může</a:t>
            </a:r>
            <a:r>
              <a:rPr lang="sk-SK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být</a:t>
            </a:r>
            <a:r>
              <a:rPr lang="sk-SK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pouze</a:t>
            </a:r>
            <a:r>
              <a:rPr lang="sk-SK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energeticky </a:t>
            </a:r>
            <a:r>
              <a:rPr lang="sk-SK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využit</a:t>
            </a:r>
            <a:r>
              <a:rPr lang="sk-SK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sk-SK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cementárny</a:t>
            </a:r>
            <a:r>
              <a:rPr lang="sk-SK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v ČR 5 nebo </a:t>
            </a:r>
            <a:r>
              <a:rPr lang="sk-SK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zařízení</a:t>
            </a:r>
            <a:r>
              <a:rPr lang="sk-SK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pro energetické využití </a:t>
            </a:r>
            <a:r>
              <a:rPr lang="sk-SK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odpadů</a:t>
            </a:r>
            <a:r>
              <a:rPr lang="sk-SK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v ČR 4), </a:t>
            </a:r>
            <a:r>
              <a:rPr lang="sk-SK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spálen</a:t>
            </a:r>
            <a:r>
              <a:rPr lang="sk-SK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</a:t>
            </a:r>
            <a:r>
              <a:rPr lang="sk-SK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spalovny</a:t>
            </a:r>
            <a:r>
              <a:rPr lang="sk-SK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odpadů</a:t>
            </a:r>
            <a:r>
              <a:rPr lang="sk-SK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v ČR 22) nebo </a:t>
            </a:r>
            <a:r>
              <a:rPr lang="sk-SK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upraven</a:t>
            </a:r>
            <a:r>
              <a:rPr lang="sk-SK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tak, aby </a:t>
            </a:r>
            <a:r>
              <a:rPr lang="sk-SK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se</a:t>
            </a:r>
            <a:r>
              <a:rPr lang="sk-SK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koncentrace</a:t>
            </a:r>
            <a:r>
              <a:rPr lang="sk-SK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HBCDD v </a:t>
            </a:r>
            <a:r>
              <a:rPr lang="sk-SK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odpadním</a:t>
            </a:r>
            <a:r>
              <a:rPr lang="sk-SK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polystyrenu</a:t>
            </a:r>
            <a:r>
              <a:rPr lang="sk-SK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sk-SK" sz="2000" dirty="0" err="1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snížila</a:t>
            </a:r>
            <a:r>
              <a:rPr lang="sk-SK" sz="20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pod limit 1000 mg/kg.</a:t>
            </a:r>
            <a:endParaRPr lang="cs-CZ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40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08" y="214319"/>
            <a:ext cx="110490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7344816" cy="2232248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Zabezpečení prostoru pro skládkování a práci se separovaným odpadem na stavbě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Skladování v průhledných igelitových pytlích pro kontrolu znečištění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E9C2EF7-F10E-4D0B-BC33-14C967EFD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143-D144-4BC5-A7CC-5AC5C37080DA}" type="slidenum">
              <a:rPr lang="cs-CZ" smtClean="0"/>
              <a:t>8</a:t>
            </a:fld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379E8DB-9FF5-4537-BCB8-05C4CAA91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645023"/>
            <a:ext cx="4101934" cy="307645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7679BBF-FB08-4534-8ED8-9C494D69B2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530" y="3592909"/>
            <a:ext cx="4101934" cy="30764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Nadpis 3">
            <a:extLst>
              <a:ext uri="{FF2B5EF4-FFF2-40B4-BE49-F238E27FC236}">
                <a16:creationId xmlns:a16="http://schemas.microsoft.com/office/drawing/2014/main" id="{3CFE7FFF-D016-4EF8-B0F6-FB64E5851953}"/>
              </a:ext>
            </a:extLst>
          </p:cNvPr>
          <p:cNvSpPr txBox="1">
            <a:spLocks/>
          </p:cNvSpPr>
          <p:nvPr/>
        </p:nvSpPr>
        <p:spPr>
          <a:xfrm>
            <a:off x="395536" y="116632"/>
            <a:ext cx="7344816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cap="all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Řízená demontáž ETICS </a:t>
            </a:r>
          </a:p>
          <a:p>
            <a:r>
              <a:rPr lang="cs-CZ" sz="2800" b="1" cap="all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Z pěnového polystyrenu</a:t>
            </a:r>
          </a:p>
        </p:txBody>
      </p:sp>
    </p:spTree>
    <p:extLst>
      <p:ext uri="{BB962C8B-B14F-4D97-AF65-F5344CB8AC3E}">
        <p14:creationId xmlns:p14="http://schemas.microsoft.com/office/powerpoint/2010/main" val="3065346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08" y="214319"/>
            <a:ext cx="1104900" cy="113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251520" y="1412776"/>
            <a:ext cx="8352928" cy="2448272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Efektivní práce s odpadem na stavbě a v určeném zařízení pro likvidaci EPS, úspora nákladů na dopravu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Kontrola míry znečištění EPS, povrchové znečištění od lepicí a stěrkové hmoty je přípustné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/>
                </a:solidFill>
              </a:rPr>
              <a:t>Mobilní zařízení pro </a:t>
            </a:r>
            <a:r>
              <a:rPr lang="cs-CZ" sz="2800" dirty="0" err="1">
                <a:solidFill>
                  <a:schemeClr val="tx1"/>
                </a:solidFill>
              </a:rPr>
              <a:t>kompaktování</a:t>
            </a:r>
            <a:r>
              <a:rPr lang="cs-CZ" sz="2800" dirty="0">
                <a:solidFill>
                  <a:schemeClr val="tx1"/>
                </a:solidFill>
              </a:rPr>
              <a:t> EPS na stavbě</a:t>
            </a:r>
          </a:p>
          <a:p>
            <a:pPr algn="just"/>
            <a:endParaRPr lang="cs-CZ" sz="2800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8" name="Nadpis 3"/>
          <p:cNvSpPr txBox="1">
            <a:spLocks/>
          </p:cNvSpPr>
          <p:nvPr/>
        </p:nvSpPr>
        <p:spPr>
          <a:xfrm>
            <a:off x="323528" y="116632"/>
            <a:ext cx="741682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cap="all" dirty="0" err="1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Kompaktování</a:t>
            </a:r>
            <a:r>
              <a:rPr lang="cs-CZ" sz="2800" b="1" cap="all" dirty="0">
                <a:solidFill>
                  <a:srgbClr val="0070C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demontovaného pěnového polystyrenu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90256F3-378E-401E-97BA-005BC5ED3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61047"/>
            <a:ext cx="3854153" cy="28906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77B4A64-78E6-42C2-AB12-00103F922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304" y="3848062"/>
            <a:ext cx="3854152" cy="2890615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55742B1-4457-485F-BA14-E030CE1D9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61143-D144-4BC5-A7CC-5AC5C37080D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5511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</Words>
  <Application>Microsoft Office PowerPoint</Application>
  <PresentationFormat>On-screen Show (4:3)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Calibri</vt:lpstr>
      <vt:lpstr>Motiv systému Office</vt:lpstr>
      <vt:lpstr> Workshop  Pěnový polystyren (EPS) a cirkulární ekonomika II 28. dubna 2022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http://www.czb.cz/publikace/</dc:title>
  <dc:creator>vymetalik</dc:creator>
  <cp:lastModifiedBy>Zemene Pavel</cp:lastModifiedBy>
  <cp:revision>125</cp:revision>
  <dcterms:created xsi:type="dcterms:W3CDTF">2017-11-21T09:23:29Z</dcterms:created>
  <dcterms:modified xsi:type="dcterms:W3CDTF">2022-04-28T05:53:20Z</dcterms:modified>
</cp:coreProperties>
</file>