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66" r:id="rId3"/>
    <p:sldId id="430" r:id="rId4"/>
    <p:sldId id="438" r:id="rId5"/>
    <p:sldId id="304" r:id="rId6"/>
    <p:sldId id="421" r:id="rId7"/>
    <p:sldId id="439" r:id="rId8"/>
    <p:sldId id="325" r:id="rId9"/>
    <p:sldId id="326" r:id="rId10"/>
    <p:sldId id="286" r:id="rId11"/>
    <p:sldId id="290" r:id="rId12"/>
    <p:sldId id="329" r:id="rId13"/>
    <p:sldId id="332" r:id="rId14"/>
    <p:sldId id="442" r:id="rId15"/>
    <p:sldId id="441" r:id="rId16"/>
    <p:sldId id="447" r:id="rId17"/>
    <p:sldId id="444" r:id="rId18"/>
    <p:sldId id="427" r:id="rId19"/>
    <p:sldId id="267" r:id="rId20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dmidubská Lenka" initials="SL" lastIdx="0" clrIdx="0">
    <p:extLst>
      <p:ext uri="{19B8F6BF-5375-455C-9EA6-DF929625EA0E}">
        <p15:presenceInfo xmlns:p15="http://schemas.microsoft.com/office/powerpoint/2012/main" userId="Sedmidubská Len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B5EA"/>
    <a:srgbClr val="B9E0F7"/>
    <a:srgbClr val="004B8D"/>
    <a:srgbClr val="FF6600"/>
    <a:srgbClr val="BC44BC"/>
    <a:srgbClr val="CF87C5"/>
    <a:srgbClr val="118EFF"/>
    <a:srgbClr val="009999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8" autoAdjust="0"/>
    <p:restoredTop sz="86267" autoAdjust="0"/>
  </p:normalViewPr>
  <p:slideViewPr>
    <p:cSldViewPr snapToGrid="0" snapToObjects="1">
      <p:cViewPr varScale="1">
        <p:scale>
          <a:sx n="98" d="100"/>
          <a:sy n="98" d="100"/>
        </p:scale>
        <p:origin x="3492" y="90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02" d="100"/>
          <a:sy n="102" d="100"/>
        </p:scale>
        <p:origin x="372" y="10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g"/><Relationship Id="rId4" Type="http://schemas.openxmlformats.org/officeDocument/2006/relationships/image" Target="../media/image10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g"/><Relationship Id="rId4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AB27BB-5C5F-44AB-8D3F-B40B11E8450D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1840E1C-D529-4BE2-A99D-A0D8AEA16CA6}">
      <dgm:prSet phldrT="[Text]"/>
      <dgm:spPr>
        <a:solidFill>
          <a:srgbClr val="13B5EA"/>
        </a:solidFill>
      </dgm:spPr>
      <dgm:t>
        <a:bodyPr/>
        <a:lstStyle/>
        <a:p>
          <a:r>
            <a:rPr lang="cs-CZ" dirty="0"/>
            <a:t>12/2019</a:t>
          </a:r>
        </a:p>
        <a:p>
          <a:r>
            <a:rPr lang="cs-CZ" b="1" dirty="0"/>
            <a:t>Zelená dohoda pro Evropu</a:t>
          </a:r>
        </a:p>
      </dgm:t>
    </dgm:pt>
    <dgm:pt modelId="{EAB5C44B-4AF7-405A-8A62-62005F4A9084}" type="parTrans" cxnId="{E2030F40-64C7-4627-B8DD-F6B6FF887B57}">
      <dgm:prSet/>
      <dgm:spPr/>
      <dgm:t>
        <a:bodyPr/>
        <a:lstStyle/>
        <a:p>
          <a:endParaRPr lang="cs-CZ"/>
        </a:p>
      </dgm:t>
    </dgm:pt>
    <dgm:pt modelId="{DF7B4E2D-9266-4D89-9E33-540FBAFF57CA}" type="sibTrans" cxnId="{E2030F40-64C7-4627-B8DD-F6B6FF887B57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cs-CZ"/>
        </a:p>
      </dgm:t>
    </dgm:pt>
    <dgm:pt modelId="{7F8429EE-EAFA-43DA-9C5D-7210FE9BFC4C}">
      <dgm:prSet phldrT="[Text]"/>
      <dgm:spPr>
        <a:solidFill>
          <a:srgbClr val="13B5EA"/>
        </a:solidFill>
      </dgm:spPr>
      <dgm:t>
        <a:bodyPr/>
        <a:lstStyle/>
        <a:p>
          <a:r>
            <a:rPr lang="cs-CZ" dirty="0"/>
            <a:t>03/2020</a:t>
          </a:r>
        </a:p>
        <a:p>
          <a:r>
            <a:rPr lang="cs-CZ" b="1" dirty="0"/>
            <a:t>Nový akční plán pro oběhové hospodářství</a:t>
          </a:r>
        </a:p>
      </dgm:t>
    </dgm:pt>
    <dgm:pt modelId="{A5068AA0-174D-470B-98FF-8F4684D7FB38}" type="parTrans" cxnId="{49D8418A-1BE6-48F1-A6CD-234B85A8CD89}">
      <dgm:prSet/>
      <dgm:spPr/>
      <dgm:t>
        <a:bodyPr/>
        <a:lstStyle/>
        <a:p>
          <a:endParaRPr lang="cs-CZ"/>
        </a:p>
      </dgm:t>
    </dgm:pt>
    <dgm:pt modelId="{AC295F71-28E3-4F0D-BBF6-31DF808EEA53}" type="sibTrans" cxnId="{49D8418A-1BE6-48F1-A6CD-234B85A8CD89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  <dgm:t>
        <a:bodyPr/>
        <a:lstStyle/>
        <a:p>
          <a:endParaRPr lang="cs-CZ"/>
        </a:p>
      </dgm:t>
    </dgm:pt>
    <dgm:pt modelId="{677B8039-12AA-48F1-94E9-6983E61EC3B2}">
      <dgm:prSet/>
      <dgm:spPr>
        <a:solidFill>
          <a:srgbClr val="13B5EA"/>
        </a:solidFill>
      </dgm:spPr>
      <dgm:t>
        <a:bodyPr/>
        <a:lstStyle/>
        <a:p>
          <a:r>
            <a:rPr lang="cs-CZ" dirty="0"/>
            <a:t>10/2020</a:t>
          </a:r>
        </a:p>
        <a:p>
          <a:r>
            <a:rPr lang="cs-CZ" b="1" dirty="0"/>
            <a:t>Renovační vlna pro Evropu</a:t>
          </a:r>
        </a:p>
      </dgm:t>
    </dgm:pt>
    <dgm:pt modelId="{9CC20397-5B27-4C67-A2A3-1F241A5AE5DD}" type="parTrans" cxnId="{EA235AD4-468E-46DE-9249-BE0054E4BBBE}">
      <dgm:prSet/>
      <dgm:spPr/>
      <dgm:t>
        <a:bodyPr/>
        <a:lstStyle/>
        <a:p>
          <a:endParaRPr lang="cs-CZ"/>
        </a:p>
      </dgm:t>
    </dgm:pt>
    <dgm:pt modelId="{BA6A954A-82E3-44B1-B194-E5A3940C12E7}" type="sibTrans" cxnId="{EA235AD4-468E-46DE-9249-BE0054E4BBBE}">
      <dgm:prSet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  <dgm:t>
        <a:bodyPr/>
        <a:lstStyle/>
        <a:p>
          <a:endParaRPr lang="cs-CZ"/>
        </a:p>
      </dgm:t>
    </dgm:pt>
    <dgm:pt modelId="{6B3E516B-C58E-431D-B6FC-B07E67A837F2}">
      <dgm:prSet/>
      <dgm:spPr>
        <a:solidFill>
          <a:srgbClr val="13B5EA"/>
        </a:solidFill>
      </dgm:spPr>
      <dgm:t>
        <a:bodyPr/>
        <a:lstStyle/>
        <a:p>
          <a:r>
            <a:rPr lang="cs-CZ" dirty="0"/>
            <a:t>07/2021</a:t>
          </a:r>
        </a:p>
        <a:p>
          <a:r>
            <a:rPr lang="cs-CZ" b="1" dirty="0"/>
            <a:t>FIT FOR 55</a:t>
          </a:r>
        </a:p>
      </dgm:t>
    </dgm:pt>
    <dgm:pt modelId="{9886F9A7-5C9C-47D1-ACBA-9F74D075FA66}" type="parTrans" cxnId="{2B022DEE-8E79-4E20-A7DC-D590B43D96B4}">
      <dgm:prSet/>
      <dgm:spPr/>
      <dgm:t>
        <a:bodyPr/>
        <a:lstStyle/>
        <a:p>
          <a:endParaRPr lang="cs-CZ"/>
        </a:p>
      </dgm:t>
    </dgm:pt>
    <dgm:pt modelId="{D27AC715-C560-4D55-BEA8-F5D946DEEBC5}" type="sibTrans" cxnId="{2B022DEE-8E79-4E20-A7DC-D590B43D96B4}">
      <dgm:prSet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  <dgm:t>
        <a:bodyPr/>
        <a:lstStyle/>
        <a:p>
          <a:endParaRPr lang="cs-CZ"/>
        </a:p>
      </dgm:t>
    </dgm:pt>
    <dgm:pt modelId="{85CF228E-3308-4CBC-AF06-CDD91397135F}" type="pres">
      <dgm:prSet presAssocID="{C5AB27BB-5C5F-44AB-8D3F-B40B11E8450D}" presName="Name0" presStyleCnt="0">
        <dgm:presLayoutVars>
          <dgm:chMax val="7"/>
          <dgm:chPref val="7"/>
          <dgm:dir/>
        </dgm:presLayoutVars>
      </dgm:prSet>
      <dgm:spPr/>
    </dgm:pt>
    <dgm:pt modelId="{14EA1A53-A128-4E5D-89EF-8D005305BEA2}" type="pres">
      <dgm:prSet presAssocID="{C5AB27BB-5C5F-44AB-8D3F-B40B11E8450D}" presName="dot1" presStyleLbl="alignNode1" presStyleIdx="0" presStyleCnt="13"/>
      <dgm:spPr/>
    </dgm:pt>
    <dgm:pt modelId="{1D2E242E-E03D-4E34-96A0-6CCE1D48D61F}" type="pres">
      <dgm:prSet presAssocID="{C5AB27BB-5C5F-44AB-8D3F-B40B11E8450D}" presName="dot2" presStyleLbl="alignNode1" presStyleIdx="1" presStyleCnt="13"/>
      <dgm:spPr/>
    </dgm:pt>
    <dgm:pt modelId="{22AC3F84-A36B-46DF-863C-21B5958C42CB}" type="pres">
      <dgm:prSet presAssocID="{C5AB27BB-5C5F-44AB-8D3F-B40B11E8450D}" presName="dot3" presStyleLbl="alignNode1" presStyleIdx="2" presStyleCnt="13"/>
      <dgm:spPr/>
    </dgm:pt>
    <dgm:pt modelId="{58FF896E-8EFB-41A2-BEA2-4DA29115F3B7}" type="pres">
      <dgm:prSet presAssocID="{C5AB27BB-5C5F-44AB-8D3F-B40B11E8450D}" presName="dot4" presStyleLbl="alignNode1" presStyleIdx="3" presStyleCnt="13"/>
      <dgm:spPr/>
    </dgm:pt>
    <dgm:pt modelId="{AB0A4DA8-7E6A-4B9D-BBC1-8302B383D8FD}" type="pres">
      <dgm:prSet presAssocID="{C5AB27BB-5C5F-44AB-8D3F-B40B11E8450D}" presName="dot5" presStyleLbl="alignNode1" presStyleIdx="4" presStyleCnt="13"/>
      <dgm:spPr/>
    </dgm:pt>
    <dgm:pt modelId="{7C0D8E79-73F4-4E81-BA0B-DC335471EBC7}" type="pres">
      <dgm:prSet presAssocID="{C5AB27BB-5C5F-44AB-8D3F-B40B11E8450D}" presName="dot6" presStyleLbl="alignNode1" presStyleIdx="5" presStyleCnt="13"/>
      <dgm:spPr/>
    </dgm:pt>
    <dgm:pt modelId="{CC0BB903-B7F6-49E8-B0BA-D02B13CF9B2D}" type="pres">
      <dgm:prSet presAssocID="{C5AB27BB-5C5F-44AB-8D3F-B40B11E8450D}" presName="dotArrow1" presStyleLbl="alignNode1" presStyleIdx="6" presStyleCnt="13"/>
      <dgm:spPr/>
    </dgm:pt>
    <dgm:pt modelId="{392B2512-13B8-4CA6-8D82-B031936A222B}" type="pres">
      <dgm:prSet presAssocID="{C5AB27BB-5C5F-44AB-8D3F-B40B11E8450D}" presName="dotArrow2" presStyleLbl="alignNode1" presStyleIdx="7" presStyleCnt="13"/>
      <dgm:spPr/>
    </dgm:pt>
    <dgm:pt modelId="{AFA05B1B-FB04-4EC9-8FC1-0E95D2CE9530}" type="pres">
      <dgm:prSet presAssocID="{C5AB27BB-5C5F-44AB-8D3F-B40B11E8450D}" presName="dotArrow3" presStyleLbl="alignNode1" presStyleIdx="8" presStyleCnt="13"/>
      <dgm:spPr/>
    </dgm:pt>
    <dgm:pt modelId="{A3C9E6E5-EF57-4582-ADA6-E090B2796E27}" type="pres">
      <dgm:prSet presAssocID="{C5AB27BB-5C5F-44AB-8D3F-B40B11E8450D}" presName="dotArrow4" presStyleLbl="alignNode1" presStyleIdx="9" presStyleCnt="13"/>
      <dgm:spPr/>
    </dgm:pt>
    <dgm:pt modelId="{C281E7FB-9E99-49BA-A349-F945FFE32B0A}" type="pres">
      <dgm:prSet presAssocID="{C5AB27BB-5C5F-44AB-8D3F-B40B11E8450D}" presName="dotArrow5" presStyleLbl="alignNode1" presStyleIdx="10" presStyleCnt="13"/>
      <dgm:spPr/>
    </dgm:pt>
    <dgm:pt modelId="{72B3AA3F-C828-4A3C-BD6A-70F6A8BC9B63}" type="pres">
      <dgm:prSet presAssocID="{C5AB27BB-5C5F-44AB-8D3F-B40B11E8450D}" presName="dotArrow6" presStyleLbl="alignNode1" presStyleIdx="11" presStyleCnt="13"/>
      <dgm:spPr/>
    </dgm:pt>
    <dgm:pt modelId="{9CB7C73F-D97F-4F5C-87B6-6A9636CDDA68}" type="pres">
      <dgm:prSet presAssocID="{C5AB27BB-5C5F-44AB-8D3F-B40B11E8450D}" presName="dotArrow7" presStyleLbl="alignNode1" presStyleIdx="12" presStyleCnt="13"/>
      <dgm:spPr/>
    </dgm:pt>
    <dgm:pt modelId="{DAD732AA-64C6-4F6E-8C27-D4293F0795B5}" type="pres">
      <dgm:prSet presAssocID="{71840E1C-D529-4BE2-A99D-A0D8AEA16CA6}" presName="parTx1" presStyleLbl="node1" presStyleIdx="0" presStyleCnt="4"/>
      <dgm:spPr/>
    </dgm:pt>
    <dgm:pt modelId="{6A3317E7-9A4E-4C41-AC83-0C26A4248AED}" type="pres">
      <dgm:prSet presAssocID="{DF7B4E2D-9266-4D89-9E33-540FBAFF57CA}" presName="picture1" presStyleCnt="0"/>
      <dgm:spPr/>
    </dgm:pt>
    <dgm:pt modelId="{41E909B8-E85E-4201-B4CD-9510FF7F45CF}" type="pres">
      <dgm:prSet presAssocID="{DF7B4E2D-9266-4D89-9E33-540FBAFF57CA}" presName="imageRepeatNode" presStyleLbl="fgImgPlace1" presStyleIdx="0" presStyleCnt="4"/>
      <dgm:spPr/>
    </dgm:pt>
    <dgm:pt modelId="{296AB1EF-F903-4E56-860B-91595A8A47D9}" type="pres">
      <dgm:prSet presAssocID="{7F8429EE-EAFA-43DA-9C5D-7210FE9BFC4C}" presName="parTx2" presStyleLbl="node1" presStyleIdx="1" presStyleCnt="4"/>
      <dgm:spPr/>
    </dgm:pt>
    <dgm:pt modelId="{2A92097D-F173-48B0-B9EC-C6B7629DD512}" type="pres">
      <dgm:prSet presAssocID="{AC295F71-28E3-4F0D-BBF6-31DF808EEA53}" presName="picture2" presStyleCnt="0"/>
      <dgm:spPr/>
    </dgm:pt>
    <dgm:pt modelId="{12B9C5ED-8151-4E6D-A90B-6590C3D12635}" type="pres">
      <dgm:prSet presAssocID="{AC295F71-28E3-4F0D-BBF6-31DF808EEA53}" presName="imageRepeatNode" presStyleLbl="fgImgPlace1" presStyleIdx="1" presStyleCnt="4"/>
      <dgm:spPr/>
    </dgm:pt>
    <dgm:pt modelId="{3607C9CA-5E09-4D2C-8DE0-AD654330215B}" type="pres">
      <dgm:prSet presAssocID="{677B8039-12AA-48F1-94E9-6983E61EC3B2}" presName="parTx3" presStyleLbl="node1" presStyleIdx="2" presStyleCnt="4"/>
      <dgm:spPr/>
    </dgm:pt>
    <dgm:pt modelId="{2FE6A30F-8F74-44FA-A9F0-7145042B03DE}" type="pres">
      <dgm:prSet presAssocID="{BA6A954A-82E3-44B1-B194-E5A3940C12E7}" presName="picture3" presStyleCnt="0"/>
      <dgm:spPr/>
    </dgm:pt>
    <dgm:pt modelId="{5C3A8B87-241B-46C0-BE4D-C882E64E3787}" type="pres">
      <dgm:prSet presAssocID="{BA6A954A-82E3-44B1-B194-E5A3940C12E7}" presName="imageRepeatNode" presStyleLbl="fgImgPlace1" presStyleIdx="2" presStyleCnt="4"/>
      <dgm:spPr/>
    </dgm:pt>
    <dgm:pt modelId="{FF3E84E3-6162-42E8-8384-B650BAEA48A0}" type="pres">
      <dgm:prSet presAssocID="{6B3E516B-C58E-431D-B6FC-B07E67A837F2}" presName="parTx4" presStyleLbl="node1" presStyleIdx="3" presStyleCnt="4"/>
      <dgm:spPr/>
    </dgm:pt>
    <dgm:pt modelId="{667932D1-6984-4D7E-A8EA-8DC11C48387D}" type="pres">
      <dgm:prSet presAssocID="{D27AC715-C560-4D55-BEA8-F5D946DEEBC5}" presName="picture4" presStyleCnt="0"/>
      <dgm:spPr/>
    </dgm:pt>
    <dgm:pt modelId="{D9F2D407-B2DD-4553-B472-D1229B1ECA51}" type="pres">
      <dgm:prSet presAssocID="{D27AC715-C560-4D55-BEA8-F5D946DEEBC5}" presName="imageRepeatNode" presStyleLbl="fgImgPlace1" presStyleIdx="3" presStyleCnt="4"/>
      <dgm:spPr/>
    </dgm:pt>
  </dgm:ptLst>
  <dgm:cxnLst>
    <dgm:cxn modelId="{F92BBE19-39D5-46C5-9DE6-B4A7E8D5FA20}" type="presOf" srcId="{BA6A954A-82E3-44B1-B194-E5A3940C12E7}" destId="{5C3A8B87-241B-46C0-BE4D-C882E64E3787}" srcOrd="0" destOrd="0" presId="urn:microsoft.com/office/officeart/2008/layout/AscendingPictureAccentProcess"/>
    <dgm:cxn modelId="{A097CB2D-88C2-4C8F-BA8D-A2AC24A87C26}" type="presOf" srcId="{AC295F71-28E3-4F0D-BBF6-31DF808EEA53}" destId="{12B9C5ED-8151-4E6D-A90B-6590C3D12635}" srcOrd="0" destOrd="0" presId="urn:microsoft.com/office/officeart/2008/layout/AscendingPictureAccentProcess"/>
    <dgm:cxn modelId="{E50F0E38-968A-4E6C-9831-6518594D848D}" type="presOf" srcId="{71840E1C-D529-4BE2-A99D-A0D8AEA16CA6}" destId="{DAD732AA-64C6-4F6E-8C27-D4293F0795B5}" srcOrd="0" destOrd="0" presId="urn:microsoft.com/office/officeart/2008/layout/AscendingPictureAccentProcess"/>
    <dgm:cxn modelId="{E2030F40-64C7-4627-B8DD-F6B6FF887B57}" srcId="{C5AB27BB-5C5F-44AB-8D3F-B40B11E8450D}" destId="{71840E1C-D529-4BE2-A99D-A0D8AEA16CA6}" srcOrd="0" destOrd="0" parTransId="{EAB5C44B-4AF7-405A-8A62-62005F4A9084}" sibTransId="{DF7B4E2D-9266-4D89-9E33-540FBAFF57CA}"/>
    <dgm:cxn modelId="{1A5AB644-A095-4E54-837A-87C656421E44}" type="presOf" srcId="{7F8429EE-EAFA-43DA-9C5D-7210FE9BFC4C}" destId="{296AB1EF-F903-4E56-860B-91595A8A47D9}" srcOrd="0" destOrd="0" presId="urn:microsoft.com/office/officeart/2008/layout/AscendingPictureAccentProcess"/>
    <dgm:cxn modelId="{A5D3AB4A-D35B-4F78-B941-A3E234953372}" type="presOf" srcId="{D27AC715-C560-4D55-BEA8-F5D946DEEBC5}" destId="{D9F2D407-B2DD-4553-B472-D1229B1ECA51}" srcOrd="0" destOrd="0" presId="urn:microsoft.com/office/officeart/2008/layout/AscendingPictureAccentProcess"/>
    <dgm:cxn modelId="{10F61A6E-FF34-49B8-B525-8CEA594C7DC0}" type="presOf" srcId="{677B8039-12AA-48F1-94E9-6983E61EC3B2}" destId="{3607C9CA-5E09-4D2C-8DE0-AD654330215B}" srcOrd="0" destOrd="0" presId="urn:microsoft.com/office/officeart/2008/layout/AscendingPictureAccentProcess"/>
    <dgm:cxn modelId="{85D25E79-7512-4EB0-97B6-BF925C85D717}" type="presOf" srcId="{DF7B4E2D-9266-4D89-9E33-540FBAFF57CA}" destId="{41E909B8-E85E-4201-B4CD-9510FF7F45CF}" srcOrd="0" destOrd="0" presId="urn:microsoft.com/office/officeart/2008/layout/AscendingPictureAccentProcess"/>
    <dgm:cxn modelId="{49D8418A-1BE6-48F1-A6CD-234B85A8CD89}" srcId="{C5AB27BB-5C5F-44AB-8D3F-B40B11E8450D}" destId="{7F8429EE-EAFA-43DA-9C5D-7210FE9BFC4C}" srcOrd="1" destOrd="0" parTransId="{A5068AA0-174D-470B-98FF-8F4684D7FB38}" sibTransId="{AC295F71-28E3-4F0D-BBF6-31DF808EEA53}"/>
    <dgm:cxn modelId="{0E9CD1B1-21DB-4295-9C13-2CB4097D449C}" type="presOf" srcId="{C5AB27BB-5C5F-44AB-8D3F-B40B11E8450D}" destId="{85CF228E-3308-4CBC-AF06-CDD91397135F}" srcOrd="0" destOrd="0" presId="urn:microsoft.com/office/officeart/2008/layout/AscendingPictureAccentProcess"/>
    <dgm:cxn modelId="{EA235AD4-468E-46DE-9249-BE0054E4BBBE}" srcId="{C5AB27BB-5C5F-44AB-8D3F-B40B11E8450D}" destId="{677B8039-12AA-48F1-94E9-6983E61EC3B2}" srcOrd="2" destOrd="0" parTransId="{9CC20397-5B27-4C67-A2A3-1F241A5AE5DD}" sibTransId="{BA6A954A-82E3-44B1-B194-E5A3940C12E7}"/>
    <dgm:cxn modelId="{67F786E8-EE68-4C97-B97F-4253E2D72408}" type="presOf" srcId="{6B3E516B-C58E-431D-B6FC-B07E67A837F2}" destId="{FF3E84E3-6162-42E8-8384-B650BAEA48A0}" srcOrd="0" destOrd="0" presId="urn:microsoft.com/office/officeart/2008/layout/AscendingPictureAccentProcess"/>
    <dgm:cxn modelId="{2B022DEE-8E79-4E20-A7DC-D590B43D96B4}" srcId="{C5AB27BB-5C5F-44AB-8D3F-B40B11E8450D}" destId="{6B3E516B-C58E-431D-B6FC-B07E67A837F2}" srcOrd="3" destOrd="0" parTransId="{9886F9A7-5C9C-47D1-ACBA-9F74D075FA66}" sibTransId="{D27AC715-C560-4D55-BEA8-F5D946DEEBC5}"/>
    <dgm:cxn modelId="{C2BD3724-AFF9-4B2F-ACE4-55DD177288A2}" type="presParOf" srcId="{85CF228E-3308-4CBC-AF06-CDD91397135F}" destId="{14EA1A53-A128-4E5D-89EF-8D005305BEA2}" srcOrd="0" destOrd="0" presId="urn:microsoft.com/office/officeart/2008/layout/AscendingPictureAccentProcess"/>
    <dgm:cxn modelId="{E7BA5B87-5519-4B8C-A77C-3375604CDB09}" type="presParOf" srcId="{85CF228E-3308-4CBC-AF06-CDD91397135F}" destId="{1D2E242E-E03D-4E34-96A0-6CCE1D48D61F}" srcOrd="1" destOrd="0" presId="urn:microsoft.com/office/officeart/2008/layout/AscendingPictureAccentProcess"/>
    <dgm:cxn modelId="{B2032FF9-05EA-47C7-A5D9-67CEA8D76C36}" type="presParOf" srcId="{85CF228E-3308-4CBC-AF06-CDD91397135F}" destId="{22AC3F84-A36B-46DF-863C-21B5958C42CB}" srcOrd="2" destOrd="0" presId="urn:microsoft.com/office/officeart/2008/layout/AscendingPictureAccentProcess"/>
    <dgm:cxn modelId="{660C8F5D-A318-4025-8BEC-CBE5D5AAAD97}" type="presParOf" srcId="{85CF228E-3308-4CBC-AF06-CDD91397135F}" destId="{58FF896E-8EFB-41A2-BEA2-4DA29115F3B7}" srcOrd="3" destOrd="0" presId="urn:microsoft.com/office/officeart/2008/layout/AscendingPictureAccentProcess"/>
    <dgm:cxn modelId="{54ADC406-2CC4-4FFE-B009-78942365AA0A}" type="presParOf" srcId="{85CF228E-3308-4CBC-AF06-CDD91397135F}" destId="{AB0A4DA8-7E6A-4B9D-BBC1-8302B383D8FD}" srcOrd="4" destOrd="0" presId="urn:microsoft.com/office/officeart/2008/layout/AscendingPictureAccentProcess"/>
    <dgm:cxn modelId="{3A325E58-DE6E-4712-800F-37592325E667}" type="presParOf" srcId="{85CF228E-3308-4CBC-AF06-CDD91397135F}" destId="{7C0D8E79-73F4-4E81-BA0B-DC335471EBC7}" srcOrd="5" destOrd="0" presId="urn:microsoft.com/office/officeart/2008/layout/AscendingPictureAccentProcess"/>
    <dgm:cxn modelId="{5B30A984-76DE-46B9-9CF8-40136153C7D2}" type="presParOf" srcId="{85CF228E-3308-4CBC-AF06-CDD91397135F}" destId="{CC0BB903-B7F6-49E8-B0BA-D02B13CF9B2D}" srcOrd="6" destOrd="0" presId="urn:microsoft.com/office/officeart/2008/layout/AscendingPictureAccentProcess"/>
    <dgm:cxn modelId="{93D6D3CC-5E86-4A36-B7E9-E93BDABDE94E}" type="presParOf" srcId="{85CF228E-3308-4CBC-AF06-CDD91397135F}" destId="{392B2512-13B8-4CA6-8D82-B031936A222B}" srcOrd="7" destOrd="0" presId="urn:microsoft.com/office/officeart/2008/layout/AscendingPictureAccentProcess"/>
    <dgm:cxn modelId="{9F7D5200-3A78-4582-A829-1277E83A4353}" type="presParOf" srcId="{85CF228E-3308-4CBC-AF06-CDD91397135F}" destId="{AFA05B1B-FB04-4EC9-8FC1-0E95D2CE9530}" srcOrd="8" destOrd="0" presId="urn:microsoft.com/office/officeart/2008/layout/AscendingPictureAccentProcess"/>
    <dgm:cxn modelId="{70FBF08D-43F9-4263-AB37-4644988EF5FD}" type="presParOf" srcId="{85CF228E-3308-4CBC-AF06-CDD91397135F}" destId="{A3C9E6E5-EF57-4582-ADA6-E090B2796E27}" srcOrd="9" destOrd="0" presId="urn:microsoft.com/office/officeart/2008/layout/AscendingPictureAccentProcess"/>
    <dgm:cxn modelId="{279F315D-205A-4AA1-9749-64BE38F34201}" type="presParOf" srcId="{85CF228E-3308-4CBC-AF06-CDD91397135F}" destId="{C281E7FB-9E99-49BA-A349-F945FFE32B0A}" srcOrd="10" destOrd="0" presId="urn:microsoft.com/office/officeart/2008/layout/AscendingPictureAccentProcess"/>
    <dgm:cxn modelId="{293DE1C0-82A8-47EB-8A21-9D6D51AA54C1}" type="presParOf" srcId="{85CF228E-3308-4CBC-AF06-CDD91397135F}" destId="{72B3AA3F-C828-4A3C-BD6A-70F6A8BC9B63}" srcOrd="11" destOrd="0" presId="urn:microsoft.com/office/officeart/2008/layout/AscendingPictureAccentProcess"/>
    <dgm:cxn modelId="{4BEBFCD2-DA31-44BF-A526-5C7DAECD0009}" type="presParOf" srcId="{85CF228E-3308-4CBC-AF06-CDD91397135F}" destId="{9CB7C73F-D97F-4F5C-87B6-6A9636CDDA68}" srcOrd="12" destOrd="0" presId="urn:microsoft.com/office/officeart/2008/layout/AscendingPictureAccentProcess"/>
    <dgm:cxn modelId="{3FE210E8-2F38-4243-B379-013D2F78852B}" type="presParOf" srcId="{85CF228E-3308-4CBC-AF06-CDD91397135F}" destId="{DAD732AA-64C6-4F6E-8C27-D4293F0795B5}" srcOrd="13" destOrd="0" presId="urn:microsoft.com/office/officeart/2008/layout/AscendingPictureAccentProcess"/>
    <dgm:cxn modelId="{A2DE4296-D262-4350-B71B-978E4D95CCB2}" type="presParOf" srcId="{85CF228E-3308-4CBC-AF06-CDD91397135F}" destId="{6A3317E7-9A4E-4C41-AC83-0C26A4248AED}" srcOrd="14" destOrd="0" presId="urn:microsoft.com/office/officeart/2008/layout/AscendingPictureAccentProcess"/>
    <dgm:cxn modelId="{491F00F3-0AEA-41B6-A62A-495CDF25E7D6}" type="presParOf" srcId="{6A3317E7-9A4E-4C41-AC83-0C26A4248AED}" destId="{41E909B8-E85E-4201-B4CD-9510FF7F45CF}" srcOrd="0" destOrd="0" presId="urn:microsoft.com/office/officeart/2008/layout/AscendingPictureAccentProcess"/>
    <dgm:cxn modelId="{F71BC181-D71B-4EC2-AFB1-8CCAFC867C7B}" type="presParOf" srcId="{85CF228E-3308-4CBC-AF06-CDD91397135F}" destId="{296AB1EF-F903-4E56-860B-91595A8A47D9}" srcOrd="15" destOrd="0" presId="urn:microsoft.com/office/officeart/2008/layout/AscendingPictureAccentProcess"/>
    <dgm:cxn modelId="{E56DCED5-3982-4141-9C43-67D3248932A8}" type="presParOf" srcId="{85CF228E-3308-4CBC-AF06-CDD91397135F}" destId="{2A92097D-F173-48B0-B9EC-C6B7629DD512}" srcOrd="16" destOrd="0" presId="urn:microsoft.com/office/officeart/2008/layout/AscendingPictureAccentProcess"/>
    <dgm:cxn modelId="{8292CE89-CCB8-40A2-902A-60F5ED6A7616}" type="presParOf" srcId="{2A92097D-F173-48B0-B9EC-C6B7629DD512}" destId="{12B9C5ED-8151-4E6D-A90B-6590C3D12635}" srcOrd="0" destOrd="0" presId="urn:microsoft.com/office/officeart/2008/layout/AscendingPictureAccentProcess"/>
    <dgm:cxn modelId="{A4392622-7E36-411D-834B-A5C9CBA823CF}" type="presParOf" srcId="{85CF228E-3308-4CBC-AF06-CDD91397135F}" destId="{3607C9CA-5E09-4D2C-8DE0-AD654330215B}" srcOrd="17" destOrd="0" presId="urn:microsoft.com/office/officeart/2008/layout/AscendingPictureAccentProcess"/>
    <dgm:cxn modelId="{41180CAE-11F9-44F5-86D6-04FA8D030DF2}" type="presParOf" srcId="{85CF228E-3308-4CBC-AF06-CDD91397135F}" destId="{2FE6A30F-8F74-44FA-A9F0-7145042B03DE}" srcOrd="18" destOrd="0" presId="urn:microsoft.com/office/officeart/2008/layout/AscendingPictureAccentProcess"/>
    <dgm:cxn modelId="{C34D2A3F-8D38-40A7-BAC6-2DDC8630C7EE}" type="presParOf" srcId="{2FE6A30F-8F74-44FA-A9F0-7145042B03DE}" destId="{5C3A8B87-241B-46C0-BE4D-C882E64E3787}" srcOrd="0" destOrd="0" presId="urn:microsoft.com/office/officeart/2008/layout/AscendingPictureAccentProcess"/>
    <dgm:cxn modelId="{319BC992-93E3-4E25-B227-B5B61E6612F6}" type="presParOf" srcId="{85CF228E-3308-4CBC-AF06-CDD91397135F}" destId="{FF3E84E3-6162-42E8-8384-B650BAEA48A0}" srcOrd="19" destOrd="0" presId="urn:microsoft.com/office/officeart/2008/layout/AscendingPictureAccentProcess"/>
    <dgm:cxn modelId="{DA6BA7D6-E817-4CDE-96D8-9186A5C94962}" type="presParOf" srcId="{85CF228E-3308-4CBC-AF06-CDD91397135F}" destId="{667932D1-6984-4D7E-A8EA-8DC11C48387D}" srcOrd="20" destOrd="0" presId="urn:microsoft.com/office/officeart/2008/layout/AscendingPictureAccentProcess"/>
    <dgm:cxn modelId="{A1EC20C3-B728-4AB7-9A50-05958AF9308A}" type="presParOf" srcId="{667932D1-6984-4D7E-A8EA-8DC11C48387D}" destId="{D9F2D407-B2DD-4553-B472-D1229B1ECA51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EA1A53-A128-4E5D-89EF-8D005305BEA2}">
      <dsp:nvSpPr>
        <dsp:cNvPr id="0" name=""/>
        <dsp:cNvSpPr/>
      </dsp:nvSpPr>
      <dsp:spPr>
        <a:xfrm>
          <a:off x="2354470" y="4816545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E242E-E03D-4E34-96A0-6CCE1D48D61F}">
      <dsp:nvSpPr>
        <dsp:cNvPr id="0" name=""/>
        <dsp:cNvSpPr/>
      </dsp:nvSpPr>
      <dsp:spPr>
        <a:xfrm>
          <a:off x="2080785" y="4941341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AC3F84-A36B-46DF-863C-21B5958C42CB}">
      <dsp:nvSpPr>
        <dsp:cNvPr id="0" name=""/>
        <dsp:cNvSpPr/>
      </dsp:nvSpPr>
      <dsp:spPr>
        <a:xfrm>
          <a:off x="1799006" y="5044080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F896E-8EFB-41A2-BEA2-4DA29115F3B7}">
      <dsp:nvSpPr>
        <dsp:cNvPr id="0" name=""/>
        <dsp:cNvSpPr/>
      </dsp:nvSpPr>
      <dsp:spPr>
        <a:xfrm>
          <a:off x="1509134" y="5124181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0A4DA8-7E6A-4B9D-BBC1-8302B383D8FD}">
      <dsp:nvSpPr>
        <dsp:cNvPr id="0" name=""/>
        <dsp:cNvSpPr/>
      </dsp:nvSpPr>
      <dsp:spPr>
        <a:xfrm>
          <a:off x="3633878" y="3774065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D8E79-73F4-4E81-BA0B-DC335471EBC7}">
      <dsp:nvSpPr>
        <dsp:cNvPr id="0" name=""/>
        <dsp:cNvSpPr/>
      </dsp:nvSpPr>
      <dsp:spPr>
        <a:xfrm>
          <a:off x="4363707" y="2244591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0BB903-B7F6-49E8-B0BA-D02B13CF9B2D}">
      <dsp:nvSpPr>
        <dsp:cNvPr id="0" name=""/>
        <dsp:cNvSpPr/>
      </dsp:nvSpPr>
      <dsp:spPr>
        <a:xfrm>
          <a:off x="4166536" y="336086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B2512-13B8-4CA6-8D82-B031936A222B}">
      <dsp:nvSpPr>
        <dsp:cNvPr id="0" name=""/>
        <dsp:cNvSpPr/>
      </dsp:nvSpPr>
      <dsp:spPr>
        <a:xfrm>
          <a:off x="4341636" y="211871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A05B1B-FB04-4EC9-8FC1-0E95D2CE9530}">
      <dsp:nvSpPr>
        <dsp:cNvPr id="0" name=""/>
        <dsp:cNvSpPr/>
      </dsp:nvSpPr>
      <dsp:spPr>
        <a:xfrm>
          <a:off x="4516736" y="87655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9E6E5-EF57-4582-ADA6-E090B2796E27}">
      <dsp:nvSpPr>
        <dsp:cNvPr id="0" name=""/>
        <dsp:cNvSpPr/>
      </dsp:nvSpPr>
      <dsp:spPr>
        <a:xfrm>
          <a:off x="4691836" y="211871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81E7FB-9E99-49BA-A349-F945FFE32B0A}">
      <dsp:nvSpPr>
        <dsp:cNvPr id="0" name=""/>
        <dsp:cNvSpPr/>
      </dsp:nvSpPr>
      <dsp:spPr>
        <a:xfrm>
          <a:off x="4867672" y="336086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B3AA3F-C828-4A3C-BD6A-70F6A8BC9B63}">
      <dsp:nvSpPr>
        <dsp:cNvPr id="0" name=""/>
        <dsp:cNvSpPr/>
      </dsp:nvSpPr>
      <dsp:spPr>
        <a:xfrm>
          <a:off x="4516736" y="350017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B7C73F-D97F-4F5C-87B6-6A9636CDDA68}">
      <dsp:nvSpPr>
        <dsp:cNvPr id="0" name=""/>
        <dsp:cNvSpPr/>
      </dsp:nvSpPr>
      <dsp:spPr>
        <a:xfrm>
          <a:off x="4516736" y="612378"/>
          <a:ext cx="122864" cy="122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732AA-64C6-4F6E-8C27-D4293F0795B5}">
      <dsp:nvSpPr>
        <dsp:cNvPr id="0" name=""/>
        <dsp:cNvSpPr/>
      </dsp:nvSpPr>
      <dsp:spPr>
        <a:xfrm>
          <a:off x="808366" y="5370775"/>
          <a:ext cx="2644894" cy="709304"/>
        </a:xfrm>
        <a:prstGeom prst="roundRect">
          <a:avLst/>
        </a:prstGeom>
        <a:solidFill>
          <a:srgbClr val="13B5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836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12/2019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Zelená dohoda pro Evropu</a:t>
          </a:r>
        </a:p>
      </dsp:txBody>
      <dsp:txXfrm>
        <a:off x="842991" y="5405400"/>
        <a:ext cx="2575644" cy="640054"/>
      </dsp:txXfrm>
    </dsp:sp>
    <dsp:sp modelId="{41E909B8-E85E-4201-B4CD-9510FF7F45CF}">
      <dsp:nvSpPr>
        <dsp:cNvPr id="0" name=""/>
        <dsp:cNvSpPr/>
      </dsp:nvSpPr>
      <dsp:spPr>
        <a:xfrm>
          <a:off x="75226" y="4675111"/>
          <a:ext cx="1226436" cy="122648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6AB1EF-F903-4E56-860B-91595A8A47D9}">
      <dsp:nvSpPr>
        <dsp:cNvPr id="0" name=""/>
        <dsp:cNvSpPr/>
      </dsp:nvSpPr>
      <dsp:spPr>
        <a:xfrm>
          <a:off x="3182517" y="4514618"/>
          <a:ext cx="2644894" cy="709304"/>
        </a:xfrm>
        <a:prstGeom prst="roundRect">
          <a:avLst/>
        </a:prstGeom>
        <a:solidFill>
          <a:srgbClr val="13B5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836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03/2020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Nový akční plán pro oběhové hospodářství</a:t>
          </a:r>
        </a:p>
      </dsp:txBody>
      <dsp:txXfrm>
        <a:off x="3217142" y="4549243"/>
        <a:ext cx="2575644" cy="640054"/>
      </dsp:txXfrm>
    </dsp:sp>
    <dsp:sp modelId="{12B9C5ED-8151-4E6D-A90B-6590C3D12635}">
      <dsp:nvSpPr>
        <dsp:cNvPr id="0" name=""/>
        <dsp:cNvSpPr/>
      </dsp:nvSpPr>
      <dsp:spPr>
        <a:xfrm>
          <a:off x="2449378" y="3818954"/>
          <a:ext cx="1226436" cy="1226481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7C9CA-5E09-4D2C-8DE0-AD654330215B}">
      <dsp:nvSpPr>
        <dsp:cNvPr id="0" name=""/>
        <dsp:cNvSpPr/>
      </dsp:nvSpPr>
      <dsp:spPr>
        <a:xfrm>
          <a:off x="4193389" y="3164502"/>
          <a:ext cx="2644894" cy="709304"/>
        </a:xfrm>
        <a:prstGeom prst="roundRect">
          <a:avLst/>
        </a:prstGeom>
        <a:solidFill>
          <a:srgbClr val="13B5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836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10/2020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Renovační vlna pro Evropu</a:t>
          </a:r>
        </a:p>
      </dsp:txBody>
      <dsp:txXfrm>
        <a:off x="4228014" y="3199127"/>
        <a:ext cx="2575644" cy="640054"/>
      </dsp:txXfrm>
    </dsp:sp>
    <dsp:sp modelId="{5C3A8B87-241B-46C0-BE4D-C882E64E3787}">
      <dsp:nvSpPr>
        <dsp:cNvPr id="0" name=""/>
        <dsp:cNvSpPr/>
      </dsp:nvSpPr>
      <dsp:spPr>
        <a:xfrm>
          <a:off x="3460250" y="2468838"/>
          <a:ext cx="1226436" cy="1226481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3E84E3-6162-42E8-8384-B650BAEA48A0}">
      <dsp:nvSpPr>
        <dsp:cNvPr id="0" name=""/>
        <dsp:cNvSpPr/>
      </dsp:nvSpPr>
      <dsp:spPr>
        <a:xfrm>
          <a:off x="4637025" y="1556087"/>
          <a:ext cx="2644894" cy="709304"/>
        </a:xfrm>
        <a:prstGeom prst="roundRect">
          <a:avLst/>
        </a:prstGeom>
        <a:solidFill>
          <a:srgbClr val="13B5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9836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07/2021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FIT FOR 55</a:t>
          </a:r>
        </a:p>
      </dsp:txBody>
      <dsp:txXfrm>
        <a:off x="4671650" y="1590712"/>
        <a:ext cx="2575644" cy="640054"/>
      </dsp:txXfrm>
    </dsp:sp>
    <dsp:sp modelId="{D9F2D407-B2DD-4553-B472-D1229B1ECA51}">
      <dsp:nvSpPr>
        <dsp:cNvPr id="0" name=""/>
        <dsp:cNvSpPr/>
      </dsp:nvSpPr>
      <dsp:spPr>
        <a:xfrm>
          <a:off x="3903886" y="860423"/>
          <a:ext cx="1226436" cy="1226481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27.04.2022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27.04.2022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562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spcBef>
                <a:spcPts val="24"/>
              </a:spcBef>
              <a:buFont typeface="Arial" panose="020B0604020202020204" pitchFamily="34" charset="0"/>
              <a:buChar char="•"/>
            </a:pPr>
            <a:r>
              <a:rPr lang="cs-CZ" sz="1200" b="1" dirty="0"/>
              <a:t>Revize směrnice o obchodování s emisemi (EU ETS) </a:t>
            </a:r>
            <a:r>
              <a:rPr lang="cs-CZ" sz="1200" dirty="0"/>
              <a:t>– snížení celkového emisního stropu a zrychlení roční míry snižování, nový systém obchodování s emisemi pro distribuci pohonných hmot, silniční dopravu a budovy, veškeré příjmy z prodeje povolenek vynakládat na projekty v oblasti klimatu a energetiky (dosud bylo 50%)</a:t>
            </a:r>
          </a:p>
          <a:p>
            <a:pPr marL="628650" lvl="1" indent="-171450">
              <a:spcBef>
                <a:spcPts val="24"/>
              </a:spcBef>
              <a:buFont typeface="Arial" panose="020B0604020202020204" pitchFamily="34" charset="0"/>
              <a:buChar char="•"/>
            </a:pPr>
            <a:r>
              <a:rPr lang="cs-CZ" sz="1200" b="1" dirty="0"/>
              <a:t>Revize směrnice o ENB </a:t>
            </a:r>
            <a:r>
              <a:rPr lang="cs-CZ" sz="1200" dirty="0"/>
              <a:t>- snižování náročnosti lze dosáhnout mj. použitím kvalitnějších materiálů pro obálky budov a účinnými technickými systémy pro vytápění, chlazení atd.</a:t>
            </a:r>
          </a:p>
          <a:p>
            <a:pPr marL="628650" lvl="1" indent="-171450">
              <a:spcBef>
                <a:spcPts val="24"/>
              </a:spcBef>
              <a:buFont typeface="Arial" panose="020B0604020202020204" pitchFamily="34" charset="0"/>
              <a:buChar char="•"/>
            </a:pPr>
            <a:r>
              <a:rPr lang="cs-CZ" sz="1200" b="1" dirty="0"/>
              <a:t>Nový mechanismus uhlíkového vyrovnání na hranicích (CBAM) </a:t>
            </a:r>
            <a:r>
              <a:rPr lang="cs-CZ" sz="1200" dirty="0"/>
              <a:t>– promítnutí ceny uhlíku do ceny dovozu vybraných výrobků z třetích zemí</a:t>
            </a:r>
          </a:p>
          <a:p>
            <a:pPr marL="628650" lvl="1" indent="-171450">
              <a:spcBef>
                <a:spcPts val="24"/>
              </a:spcBef>
              <a:buFont typeface="Arial" panose="020B0604020202020204" pitchFamily="34" charset="0"/>
              <a:buChar char="•"/>
            </a:pPr>
            <a:r>
              <a:rPr lang="cs-CZ" sz="1200" b="1" dirty="0"/>
              <a:t>Nový sociální fond pro klimatická opatření </a:t>
            </a:r>
            <a:r>
              <a:rPr lang="cs-CZ" sz="1200" dirty="0"/>
              <a:t>(prostředky na pomoc občanům s investicemi do energetické účinnosti, nových systémů vytápění a chlazení, čisté mobility)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1200" b="1" dirty="0">
                <a:solidFill>
                  <a:schemeClr val="accent4"/>
                </a:solidFill>
              </a:rPr>
              <a:t>Levels</a:t>
            </a:r>
            <a:r>
              <a:rPr lang="cs-CZ" sz="1200" dirty="0">
                <a:solidFill>
                  <a:schemeClr val="accent4"/>
                </a:solidFill>
              </a:rPr>
              <a:t> = „harmonizovaný“ dobrovolný evropský rámec pro posuzování LCA bytových a kancelářských budov a podávání zpráv z hlediska udržitelnosti budov (pro posouzení celého životního cyklu od fáze návrhu budovy, zhotovení, provozu až po renovace a dekonstrukce s využitím materiálů v souladu s principy cirkulární ekonomiky)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sz="1200" dirty="0">
                <a:solidFill>
                  <a:schemeClr val="accent4"/>
                </a:solidFill>
              </a:rPr>
              <a:t>Studie o principech oběhového hospodářství při navrhování budov, Studie o integrovaných přístupech  k renovaci a modernizaci zastavěného prostředí – analýza stávajících politik a osvědčených postupů v 15 ČS </a:t>
            </a:r>
            <a:endParaRPr lang="cs-CZ" sz="1200" b="1" dirty="0">
              <a:solidFill>
                <a:schemeClr val="accent4"/>
              </a:solidFill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sz="1200" dirty="0">
              <a:solidFill>
                <a:schemeClr val="accent4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503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236913" y="509588"/>
            <a:ext cx="3400425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Důvody</a:t>
            </a:r>
          </a:p>
          <a:p>
            <a:r>
              <a:rPr lang="cs-CZ" dirty="0"/>
              <a:t>Dostupnost informací pro mikro, malé a střední podniky</a:t>
            </a:r>
          </a:p>
          <a:p>
            <a:endParaRPr lang="cs-CZ" dirty="0"/>
          </a:p>
          <a:p>
            <a:r>
              <a:rPr lang="cs-CZ" dirty="0"/>
              <a:t>Spolehlivé a přesné informace o  požadavcích na území toho členského státu, kde chtějí výrobek uvádět na trh</a:t>
            </a:r>
          </a:p>
          <a:p>
            <a:endParaRPr lang="cs-CZ" dirty="0"/>
          </a:p>
          <a:p>
            <a:r>
              <a:rPr lang="cs-CZ" b="1" dirty="0"/>
              <a:t>Cíl nařízení </a:t>
            </a:r>
            <a:r>
              <a:rPr lang="cs-CZ" dirty="0"/>
              <a:t>č. 764/2008/EHS - Harmonizace předpisů, Volný pohyb zboží, Lepší fungování vnitřního trhu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884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566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566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873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5EFED179-8A2E-43D9-B96C-2F2547BB9E1C}"/>
              </a:ext>
            </a:extLst>
          </p:cNvPr>
          <p:cNvSpPr/>
          <p:nvPr userDrawn="1"/>
        </p:nvSpPr>
        <p:spPr>
          <a:xfrm>
            <a:off x="8188763" y="6335866"/>
            <a:ext cx="365760" cy="27770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6B187218-1585-4843-B43A-486E36F5C3D7}"/>
              </a:ext>
            </a:extLst>
          </p:cNvPr>
          <p:cNvSpPr/>
          <p:nvPr userDrawn="1"/>
        </p:nvSpPr>
        <p:spPr>
          <a:xfrm>
            <a:off x="2320925" y="6205867"/>
            <a:ext cx="2353249" cy="4951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405689" y="6100763"/>
            <a:ext cx="2318623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2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pr@mpo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mz.cz/statni-zkusebnictvi/informacni-portal-unmz/informacni-portal-unmz-specializovany-na-pravni-a-technicke-dokumenty-v-oblasti-uvadeni-stavebnich-vyrobku-na-jednotny-evropsky-trh-c233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docsroom/documents/49315" TargetMode="External"/><Relationship Id="rId2" Type="http://schemas.openxmlformats.org/officeDocument/2006/relationships/hyperlink" Target="https://ec.europa.eu/commission/presscorner/detail/en/ip_22_201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c.europa.eu/docsroom/documents/49314" TargetMode="External"/><Relationship Id="rId4" Type="http://schemas.openxmlformats.org/officeDocument/2006/relationships/hyperlink" Target="https://ec.europa.eu/commission/presscorner/detail/en/QANDA_22_2121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law/better-regulation/have-your-say/initiatives/12458-Construction-products-review-of-EU-rules_e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yklujmestavby.cz/download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po.cz/cz/stavebnictvi-a-suroviny/strategicke-dokumenty-pro-udrzitelne-stavebnictvi/levels--tedy-uroven-urovne---finalni-verze-spolecneho-evropskeho-ramce-pro-hodnoceni-udrzitelnosti-obytnych-i-kancelarskych-budov-v-evrope----257633/" TargetMode="External"/><Relationship Id="rId4" Type="http://schemas.openxmlformats.org/officeDocument/2006/relationships/hyperlink" Target="https://www.mpo.cz/cz/stavebnictvi-a-suroviny/strategicke-dokumenty-pro-udrzitelne-stavebnictvi/zasady-cirkularni-ekonomiky-pri-projektovani-budov-v-navaznosti-na-levels--253983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o.cz/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c.europa.eu/info/strategy/priorities-2019-2024/european-green-deal_cs" TargetMode="Externa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ergy.ec.europa.eu/topics/energy-efficiency/energy-efficient-buildings/renovation-wave_en" TargetMode="Externa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ur-lex.europa.eu/legal-content/EN/TXT/?uri=COM%3A2020%3A98%3AFIN" TargetMode="Externa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onsilium.europa.eu/cs/policies/green-deal/eu-plan-for-a-green-transition/" TargetMode="Externa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4FF3ADEC-7781-4A2D-8CDD-54E044699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500" y="623985"/>
            <a:ext cx="8242300" cy="1354217"/>
          </a:xfrm>
        </p:spPr>
        <p:txBody>
          <a:bodyPr/>
          <a:lstStyle/>
          <a:p>
            <a:r>
              <a:rPr lang="cs-CZ" sz="4400" dirty="0"/>
              <a:t>Stavební výrobky a materiály,   cirkulární ekonomika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C287B7E7-DF19-459B-92A2-563F4D8C1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776" y="1953274"/>
            <a:ext cx="8681105" cy="1800000"/>
          </a:xfrm>
        </p:spPr>
        <p:txBody>
          <a:bodyPr/>
          <a:lstStyle/>
          <a:p>
            <a:r>
              <a:rPr lang="cs-CZ" dirty="0"/>
              <a:t>„Pěnový polystyren (EPS) a cirkulární ekonomika II“ </a:t>
            </a:r>
          </a:p>
          <a:p>
            <a:r>
              <a:rPr lang="cs-CZ" dirty="0"/>
              <a:t>28. dubna 2022, Kralupy nad Vltavou</a:t>
            </a:r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76F2D3E6-E1FA-4A92-8515-67328B49F24C}"/>
              </a:ext>
            </a:extLst>
          </p:cNvPr>
          <p:cNvSpPr txBox="1">
            <a:spLocks/>
          </p:cNvSpPr>
          <p:nvPr/>
        </p:nvSpPr>
        <p:spPr>
          <a:xfrm>
            <a:off x="444499" y="3543549"/>
            <a:ext cx="6188529" cy="2013357"/>
          </a:xfrm>
          <a:prstGeom prst="rect">
            <a:avLst/>
          </a:prstGeom>
        </p:spPr>
        <p:txBody>
          <a:bodyPr vert="horz" wrap="square" lIns="0" tIns="360000" rIns="0" bIns="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cs-CZ" dirty="0"/>
              <a:t>Ing. Lenka Sedmidubská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MPO, Odbor stavebnictví a stavebních hmot, Oddělení stavebních hmot</a:t>
            </a:r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9"/>
            <a:ext cx="8242299" cy="1170439"/>
          </a:xfrm>
        </p:spPr>
        <p:txBody>
          <a:bodyPr/>
          <a:lstStyle/>
          <a:p>
            <a:pPr algn="ctr"/>
            <a:r>
              <a:rPr lang="cs-CZ" b="1" dirty="0"/>
              <a:t>Kontaktní místo pro stavební výrobky s označením CE</a:t>
            </a:r>
            <a:br>
              <a:rPr lang="cs-CZ" b="1" dirty="0"/>
            </a:b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616528"/>
            <a:ext cx="8153091" cy="4365171"/>
          </a:xfrm>
        </p:spPr>
        <p:txBody>
          <a:bodyPr>
            <a:normAutofit fontScale="92500"/>
          </a:bodyPr>
          <a:lstStyle/>
          <a:p>
            <a:pPr marL="720000" lvl="2"/>
            <a:r>
              <a:rPr lang="cs-CZ" dirty="0"/>
              <a:t>Čl. 10 nařízení CPR – povinnost všech členských států</a:t>
            </a:r>
          </a:p>
          <a:p>
            <a:pPr marL="720000" lvl="2"/>
            <a:r>
              <a:rPr lang="cs-CZ" dirty="0"/>
              <a:t>poskytuje informace o</a:t>
            </a:r>
            <a:r>
              <a:rPr lang="cs-CZ" b="1" dirty="0"/>
              <a:t> “ustanoveních“ právních předpisů ČR, která mají za cíl splnění základních požadavků na stavby a vztahují se na zamýšlené použití stavebního výrobku</a:t>
            </a:r>
            <a:endParaRPr lang="cs-CZ" dirty="0"/>
          </a:p>
          <a:p>
            <a:pPr marL="720000" lvl="2"/>
            <a:r>
              <a:rPr lang="cs-CZ" dirty="0"/>
              <a:t>informace o ustanoveních, která uvádějí požadavky na základní charakteristiky a vlastnosti stavebních výrobků, </a:t>
            </a:r>
          </a:p>
          <a:p>
            <a:pPr marL="720000" lvl="2"/>
            <a:r>
              <a:rPr lang="cs-CZ" dirty="0"/>
              <a:t>informace o požadavcích právních a technických předpisů, majících dopad na použití výrobku do stavby v členském státě</a:t>
            </a:r>
          </a:p>
          <a:p>
            <a:pPr marL="720000" lvl="2"/>
            <a:r>
              <a:rPr lang="cs-CZ" dirty="0">
                <a:solidFill>
                  <a:srgbClr val="FF0000"/>
                </a:solidFill>
                <a:hlinkClick r:id="rId3"/>
              </a:rPr>
              <a:t>cpr@mpo.cz</a:t>
            </a:r>
            <a:endParaRPr lang="cs-CZ" dirty="0"/>
          </a:p>
          <a:p>
            <a:pPr marL="720000" lvl="2"/>
            <a:r>
              <a:rPr lang="cs-CZ" dirty="0"/>
              <a:t>poskytuje informace</a:t>
            </a:r>
            <a:r>
              <a:rPr lang="cs-CZ" b="1" dirty="0"/>
              <a:t> e-mailem bezplatně do 15 pracovních dnů</a:t>
            </a:r>
          </a:p>
          <a:p>
            <a:pPr marL="720000"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8555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7"/>
            <a:ext cx="8242299" cy="166199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2"/>
                </a:solidFill>
              </a:rPr>
              <a:t>Právní a technické dokumenty pro uvádění SV na jednotný evropský trh</a:t>
            </a:r>
            <a:br>
              <a:rPr lang="cs-CZ" b="1" dirty="0">
                <a:solidFill>
                  <a:schemeClr val="tx2"/>
                </a:solidFill>
              </a:rPr>
            </a:br>
            <a:r>
              <a:rPr lang="cs-CZ" b="1" dirty="0">
                <a:solidFill>
                  <a:schemeClr val="tx2"/>
                </a:solidFill>
              </a:rPr>
              <a:t>Informační portál pro SV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1" y="1000085"/>
            <a:ext cx="8242300" cy="491902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spcBef>
                <a:spcPts val="672"/>
              </a:spcBef>
              <a:spcAft>
                <a:spcPts val="600"/>
              </a:spcAft>
              <a:buNone/>
            </a:pPr>
            <a:endParaRPr lang="cs-CZ" sz="3100" dirty="0">
              <a:hlinkClick r:id="rId2"/>
            </a:endParaRPr>
          </a:p>
          <a:p>
            <a:pPr marL="0" indent="0">
              <a:lnSpc>
                <a:spcPct val="120000"/>
              </a:lnSpc>
              <a:spcBef>
                <a:spcPts val="672"/>
              </a:spcBef>
              <a:spcAft>
                <a:spcPts val="600"/>
              </a:spcAft>
              <a:buNone/>
            </a:pPr>
            <a:r>
              <a:rPr lang="cs-CZ" sz="3100" dirty="0">
                <a:hlinkClick r:id="rId2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672"/>
              </a:spcBef>
              <a:spcAft>
                <a:spcPts val="600"/>
              </a:spcAft>
              <a:buNone/>
            </a:pPr>
            <a:r>
              <a:rPr lang="cs-CZ" sz="3100" dirty="0">
                <a:hlinkClick r:id="rId2"/>
              </a:rPr>
              <a:t>https://www.unmz.cz/statni-zkusebnictvi/informacni-portal-unmz/informacni-portal-unmz-specializovany-na-pravni-a-technicke-dokumenty-v-oblasti-uvadeni-stavebnich-vyrobku-na-jednotny-evropsky-trh-c233/</a:t>
            </a:r>
            <a:endParaRPr lang="cs-CZ" sz="3100" dirty="0"/>
          </a:p>
          <a:p>
            <a:pPr marL="0" indent="0" algn="ctr">
              <a:buNone/>
            </a:pPr>
            <a:r>
              <a:rPr lang="cs-CZ" sz="4200" b="1" dirty="0"/>
              <a:t> </a:t>
            </a:r>
          </a:p>
          <a:p>
            <a:pPr marL="0" indent="0">
              <a:buNone/>
            </a:pPr>
            <a:endParaRPr lang="cs-CZ" sz="3600" b="1" dirty="0">
              <a:solidFill>
                <a:srgbClr val="13B5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82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444500" y="1118507"/>
            <a:ext cx="8242300" cy="485775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b="1" u="sng" dirty="0"/>
              <a:t>7. Základní požadavek </a:t>
            </a:r>
            <a:r>
              <a:rPr lang="cs-CZ" b="1" dirty="0"/>
              <a:t>(nařízení CPR, NV č. 163/2002 Sb., SZ)</a:t>
            </a:r>
          </a:p>
          <a:p>
            <a:pPr marL="0" indent="0" defTabSz="358775">
              <a:spcAft>
                <a:spcPts val="600"/>
              </a:spcAft>
              <a:buNone/>
            </a:pPr>
            <a:r>
              <a:rPr lang="cs-CZ" b="1" dirty="0"/>
              <a:t>	„</a:t>
            </a:r>
            <a:r>
              <a:rPr lang="cs-CZ" i="1" dirty="0"/>
              <a:t>Stavba musí být navržena, provedena a zbourána takovým způsobem, aby bylo 	</a:t>
            </a:r>
          </a:p>
          <a:p>
            <a:pPr marL="0" indent="0" defTabSz="358775">
              <a:spcAft>
                <a:spcPts val="600"/>
              </a:spcAft>
              <a:buNone/>
            </a:pPr>
            <a:r>
              <a:rPr lang="cs-CZ" b="1" i="1" dirty="0"/>
              <a:t>	</a:t>
            </a:r>
            <a:r>
              <a:rPr lang="cs-CZ" i="1" dirty="0"/>
              <a:t>zajištěno udržitelné využití přírodních zdrojů a zejména:</a:t>
            </a:r>
          </a:p>
          <a:p>
            <a:pPr marL="360362" lvl="1" indent="0" defTabSz="360363">
              <a:spcAft>
                <a:spcPts val="1200"/>
              </a:spcAft>
              <a:buNone/>
            </a:pPr>
            <a:r>
              <a:rPr lang="cs-CZ" i="1" dirty="0"/>
              <a:t>a) Opětovné využití nebo recyklovatelnost staveb, použitých materiálů a částí  po zbourání</a:t>
            </a:r>
          </a:p>
          <a:p>
            <a:pPr marL="360362" lvl="1" indent="0" defTabSz="360363">
              <a:spcAft>
                <a:spcPts val="1200"/>
              </a:spcAft>
              <a:buNone/>
            </a:pPr>
            <a:r>
              <a:rPr lang="cs-CZ" i="1" dirty="0"/>
              <a:t>b) Životnost staveb;</a:t>
            </a:r>
          </a:p>
          <a:p>
            <a:pPr marL="360362" lvl="1" indent="0" defTabSz="360363">
              <a:spcAft>
                <a:spcPts val="1200"/>
              </a:spcAft>
              <a:buNone/>
            </a:pPr>
            <a:r>
              <a:rPr lang="cs-CZ" i="1" dirty="0"/>
              <a:t>c) Použití surovin a druhotných materiálů šetrných k životnímu prostředí při stavbě</a:t>
            </a:r>
            <a:r>
              <a:rPr lang="cs-CZ" dirty="0"/>
              <a:t>.“</a:t>
            </a:r>
          </a:p>
          <a:p>
            <a:pPr lvl="2">
              <a:spcAft>
                <a:spcPts val="1200"/>
              </a:spcAft>
            </a:pPr>
            <a:r>
              <a:rPr lang="cs-CZ" dirty="0"/>
              <a:t>Při návrhu konstrukce je třeba posuzovat chování konstrukce v rámci celého životního cyklu a uvažovat předpokládané cykly údržby, oprav a výměn jednotlivých konstrukčních částí.</a:t>
            </a:r>
          </a:p>
          <a:p>
            <a:pPr lvl="2">
              <a:spcAft>
                <a:spcPts val="1200"/>
              </a:spcAft>
            </a:pPr>
            <a:r>
              <a:rPr lang="cs-CZ" dirty="0"/>
              <a:t>Stavební výrobky zabudované do stavby musí respektovat požadavek vysoké funkční kvality v rámci dlouhodobé životnosti stavby.</a:t>
            </a:r>
          </a:p>
          <a:p>
            <a:pPr lvl="2">
              <a:spcAft>
                <a:spcPts val="1200"/>
              </a:spcAft>
            </a:pPr>
            <a:r>
              <a:rPr lang="cs-CZ" dirty="0"/>
              <a:t>Je třeba sladit životnosti jednotlivých konstrukčních prvků a zajistit snadnou výměnu prvků s kratší životností.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1" y="446089"/>
            <a:ext cx="8242299" cy="430887"/>
          </a:xfrm>
        </p:spPr>
        <p:txBody>
          <a:bodyPr/>
          <a:lstStyle/>
          <a:p>
            <a:pPr algn="ctr"/>
            <a:r>
              <a:rPr lang="cs-CZ" sz="2800" b="1" dirty="0"/>
              <a:t>Udržitelné využívání přírodních zdrojů ve stavebnictví</a:t>
            </a:r>
          </a:p>
        </p:txBody>
      </p:sp>
    </p:spTree>
    <p:extLst>
      <p:ext uri="{BB962C8B-B14F-4D97-AF65-F5344CB8AC3E}">
        <p14:creationId xmlns:p14="http://schemas.microsoft.com/office/powerpoint/2010/main" val="182309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972089"/>
          </a:xfrm>
        </p:spPr>
        <p:txBody>
          <a:bodyPr>
            <a:normAutofit/>
          </a:bodyPr>
          <a:lstStyle/>
          <a:p>
            <a:r>
              <a:rPr lang="cs-CZ" dirty="0"/>
              <a:t>posuzování udržitelného využití zdrojů je obsaženo </a:t>
            </a:r>
          </a:p>
          <a:p>
            <a:pPr marL="0" indent="0">
              <a:buNone/>
            </a:pPr>
            <a:r>
              <a:rPr lang="cs-CZ" dirty="0"/>
              <a:t>	v </a:t>
            </a:r>
            <a:r>
              <a:rPr lang="cs-CZ" b="1" dirty="0"/>
              <a:t>environmentálním prohlášení o výrobku (EPD), 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(CPR doporučuje používat)</a:t>
            </a:r>
          </a:p>
          <a:p>
            <a:r>
              <a:rPr lang="cs-CZ" dirty="0"/>
              <a:t>začlenění</a:t>
            </a:r>
            <a:r>
              <a:rPr lang="cs-CZ" b="1" dirty="0"/>
              <a:t> </a:t>
            </a:r>
            <a:r>
              <a:rPr lang="cs-CZ" dirty="0"/>
              <a:t>požadavku </a:t>
            </a:r>
            <a:r>
              <a:rPr lang="cs-CZ" b="1" dirty="0"/>
              <a:t>do harmonizovaných technických specifikací</a:t>
            </a:r>
          </a:p>
          <a:p>
            <a:r>
              <a:rPr lang="cs-CZ" dirty="0"/>
              <a:t>v ČR – začleněno </a:t>
            </a:r>
            <a:r>
              <a:rPr lang="cs-CZ" b="1" dirty="0"/>
              <a:t>do technických návodů</a:t>
            </a:r>
          </a:p>
          <a:p>
            <a:pPr marL="0" indent="0">
              <a:spcAft>
                <a:spcPts val="1200"/>
              </a:spcAft>
              <a:buNone/>
            </a:pPr>
            <a:endParaRPr lang="cs-CZ" dirty="0"/>
          </a:p>
          <a:p>
            <a:pPr marL="0" indent="0">
              <a:spcAft>
                <a:spcPts val="1200"/>
              </a:spcAft>
              <a:buNone/>
              <a:tabLst>
                <a:tab pos="893763" algn="l"/>
              </a:tabLst>
            </a:pPr>
            <a:endParaRPr lang="cs-CZ" dirty="0"/>
          </a:p>
          <a:p>
            <a:pPr>
              <a:spcAft>
                <a:spcPts val="1200"/>
              </a:spcAft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7. základní požadavek CPR - uplatnění</a:t>
            </a:r>
          </a:p>
        </p:txBody>
      </p:sp>
    </p:spTree>
    <p:extLst>
      <p:ext uri="{BB962C8B-B14F-4D97-AF65-F5344CB8AC3E}">
        <p14:creationId xmlns:p14="http://schemas.microsoft.com/office/powerpoint/2010/main" val="1097470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38349-8EAA-477B-AC45-F502DE287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/>
              <a:t>Potřeba a cíle revize CPR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900BA04-40B3-4A58-94D8-3F09D94BCD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potřeba novely CPR vychází z VK z roku 2019 a navazujícího pracovního dokumentu EK z dubna 2020. </a:t>
            </a:r>
          </a:p>
          <a:p>
            <a:pPr marL="0" indent="0">
              <a:buNone/>
            </a:pPr>
            <a:r>
              <a:rPr lang="cs-CZ" i="1" dirty="0"/>
              <a:t>  Klíčové cíle návrhu revize CPR – vyřešení 4 problémů: </a:t>
            </a:r>
          </a:p>
          <a:p>
            <a:r>
              <a:rPr lang="cs-CZ" i="1" dirty="0"/>
              <a:t>1) nedosažení jednotného trhu pro stavební výrobky  </a:t>
            </a:r>
          </a:p>
          <a:p>
            <a:r>
              <a:rPr lang="cs-CZ" i="1" dirty="0"/>
              <a:t>2) problémy s implementací na vnitrostátní úrovni </a:t>
            </a:r>
          </a:p>
          <a:p>
            <a:r>
              <a:rPr lang="cs-CZ" i="1" dirty="0"/>
              <a:t>3) nebylo dosaženo zjednodušení právního rámce</a:t>
            </a:r>
          </a:p>
          <a:p>
            <a:r>
              <a:rPr lang="cs-CZ" i="1" dirty="0"/>
              <a:t>4) CPR není schopno plnit širší politické priority, jako je přechod na zelenou a digitální ekonomiku a bezpečnost výrobků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979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373E5-8802-4396-B6AE-999E3E381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/>
              <a:t>Balíček EK k oběhovému hospodářství 2022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B9D3AFE-D426-4D3E-A996-4BB1C68CF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dokumenty EK zveřejněné v rámci balíčku k OH dne 30.3.2022</a:t>
            </a:r>
          </a:p>
          <a:p>
            <a:r>
              <a:rPr lang="cs-CZ" dirty="0"/>
              <a:t>Balíček k OH: </a:t>
            </a:r>
            <a:r>
              <a:rPr lang="cs-CZ" u="sng" dirty="0">
                <a:hlinkClick r:id="rId2"/>
              </a:rPr>
              <a:t>https://ec.europa.eu/commission/presscorner/detail/en/ip_22_2013</a:t>
            </a:r>
            <a:endParaRPr lang="cs-CZ" u="sng" dirty="0"/>
          </a:p>
          <a:p>
            <a:r>
              <a:rPr lang="cs-CZ" dirty="0"/>
              <a:t>návrh novely nařízení o stavebních výrobcích (CPR): </a:t>
            </a:r>
            <a:r>
              <a:rPr lang="cs-CZ" u="sng" dirty="0">
                <a:hlinkClick r:id="rId3"/>
              </a:rPr>
              <a:t>https://ec.europa.eu/docsroom/documents/49315</a:t>
            </a:r>
            <a:endParaRPr lang="cs-CZ" u="sng" dirty="0"/>
          </a:p>
          <a:p>
            <a:r>
              <a:rPr lang="cs-CZ" dirty="0"/>
              <a:t>vysvětlující dokument k návrhu (</a:t>
            </a:r>
            <a:r>
              <a:rPr lang="cs-CZ" dirty="0" err="1"/>
              <a:t>Questions&amp;answers</a:t>
            </a:r>
            <a:r>
              <a:rPr lang="cs-CZ" dirty="0"/>
              <a:t>) </a:t>
            </a:r>
            <a:r>
              <a:rPr lang="cs-CZ" u="sng" dirty="0">
                <a:hlinkClick r:id="rId4"/>
              </a:rPr>
              <a:t>https://ec.europa.eu/commission/presscorner/detail/en/QANDA_22_2121</a:t>
            </a:r>
            <a:endParaRPr lang="cs-CZ" u="sng" dirty="0"/>
          </a:p>
          <a:p>
            <a:r>
              <a:rPr lang="cs-CZ" dirty="0" err="1"/>
              <a:t>factsheet</a:t>
            </a:r>
            <a:r>
              <a:rPr lang="cs-CZ" dirty="0"/>
              <a:t> k návrhu novely CPR </a:t>
            </a:r>
            <a:r>
              <a:rPr lang="cs-CZ" u="sng" dirty="0">
                <a:hlinkClick r:id="rId5"/>
              </a:rPr>
              <a:t>https://ec.europa.eu/docsroom/documents/49314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052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8B265-0EA9-4BE4-A489-8A8421A9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revize CPR a RP ČR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451A5FD-DC6B-444A-835C-6A09AB76C5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EK si revizí CPR slibuje nalézt účinnější řešení hlavních nedostatků CPR v návaznosti na ambice vyplývající ze Zelené dohody a Akčního plánu pro oběhové hospodářství. </a:t>
            </a:r>
          </a:p>
          <a:p>
            <a:r>
              <a:rPr lang="cs-CZ" i="1" dirty="0"/>
              <a:t>ÚNMZ připravilo RP ČR (po konzultaci v rámci TK ÚNMZ a dalšími subjekty)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i="1" dirty="0"/>
              <a:t>RP ČR: ČR obecně podporuje iniciativu EK, k některým oblastem však ČR vyjádří na nejbližším jednání PS G7 obecnou výhradu přezkumu.</a:t>
            </a:r>
          </a:p>
          <a:p>
            <a:pPr marL="0" indent="0">
              <a:buNone/>
            </a:pPr>
            <a:r>
              <a:rPr lang="cs-CZ" i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403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F65ED-542B-4175-A5F1-5BF902CE2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dirty="0"/>
              <a:t>Připomínky k návrhu EK revize CPR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B32113A-F1BD-44A6-9936-359904F547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dirty="0"/>
              <a:t>možnost </a:t>
            </a:r>
            <a:r>
              <a:rPr lang="cs-CZ" b="1" dirty="0"/>
              <a:t>vyjádření k návrhům EK:</a:t>
            </a:r>
            <a:endParaRPr lang="cs-CZ" b="1" u="sng" dirty="0"/>
          </a:p>
          <a:p>
            <a:pPr marL="0" indent="0">
              <a:buNone/>
            </a:pPr>
            <a:r>
              <a:rPr lang="cs-CZ" dirty="0"/>
              <a:t>   - návrh revize CPR: </a:t>
            </a:r>
            <a:r>
              <a:rPr lang="cs-CZ" u="sng" dirty="0" err="1"/>
              <a:t>Proposal</a:t>
            </a:r>
            <a:r>
              <a:rPr lang="cs-CZ" u="sng" dirty="0"/>
              <a:t> </a:t>
            </a:r>
            <a:r>
              <a:rPr lang="cs-CZ" u="sng" dirty="0" err="1"/>
              <a:t>for</a:t>
            </a:r>
            <a:r>
              <a:rPr lang="cs-CZ" u="sng" dirty="0"/>
              <a:t> a </a:t>
            </a:r>
            <a:r>
              <a:rPr lang="cs-CZ" u="sng" dirty="0" err="1"/>
              <a:t>regulation</a:t>
            </a:r>
            <a:r>
              <a:rPr lang="cs-CZ" u="sng" dirty="0"/>
              <a:t> COM(2022)144</a:t>
            </a:r>
          </a:p>
          <a:p>
            <a:pPr marL="0" indent="0">
              <a:buNone/>
            </a:pPr>
            <a:r>
              <a:rPr lang="cs-CZ" dirty="0"/>
              <a:t>   - návrh Přílohy: </a:t>
            </a:r>
            <a:r>
              <a:rPr lang="cs-CZ" u="sng" dirty="0" err="1"/>
              <a:t>Annex</a:t>
            </a:r>
            <a:r>
              <a:rPr lang="cs-CZ" u="sng" dirty="0"/>
              <a:t> - COM(2022)144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</a:t>
            </a:r>
          </a:p>
          <a:p>
            <a:pPr marL="0" indent="0">
              <a:buNone/>
            </a:pPr>
            <a:r>
              <a:rPr lang="cs-CZ" dirty="0"/>
              <a:t>zde: </a:t>
            </a:r>
            <a:r>
              <a:rPr lang="cs-CZ" u="sng" dirty="0">
                <a:hlinkClick r:id="rId2"/>
              </a:rPr>
              <a:t>https://ec.europa.eu/info/law/better-regulation/have-your-say/initiatives/12458-Construction-products-review-of-EU-rules_en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Termín:</a:t>
            </a:r>
            <a:r>
              <a:rPr lang="cs-CZ" b="1" u="sng" dirty="0"/>
              <a:t> do 22. června 2022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205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0D3EA2-068F-4F43-ADC3-78F1B4897D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2744" y="1196911"/>
            <a:ext cx="8418511" cy="4905506"/>
          </a:xfrm>
        </p:spPr>
        <p:txBody>
          <a:bodyPr>
            <a:noAutofit/>
          </a:bodyPr>
          <a:lstStyle/>
          <a:p>
            <a:r>
              <a:rPr lang="cs-CZ" sz="1900" dirty="0">
                <a:solidFill>
                  <a:srgbClr val="13B5EA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Katalog výrobků a materiálů s obsahem druhotných surovin pro použití ve stavebnictví</a:t>
            </a:r>
            <a:endParaRPr lang="cs-CZ" sz="1900" dirty="0">
              <a:solidFill>
                <a:srgbClr val="13B5EA"/>
              </a:solidFill>
            </a:endParaRPr>
          </a:p>
          <a:p>
            <a:pPr marL="0" indent="0">
              <a:buNone/>
            </a:pPr>
            <a:endParaRPr lang="cs-CZ" sz="1900" dirty="0">
              <a:solidFill>
                <a:srgbClr val="13B5EA"/>
              </a:solidFill>
            </a:endParaRPr>
          </a:p>
          <a:p>
            <a:r>
              <a:rPr lang="cs-CZ" sz="1900" dirty="0">
                <a:solidFill>
                  <a:srgbClr val="13B5EA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Zásady cirkulární ekonomiky při projektování budov</a:t>
            </a:r>
            <a:endParaRPr lang="cs-CZ" sz="1900" dirty="0">
              <a:solidFill>
                <a:srgbClr val="13B5EA"/>
              </a:solidFill>
            </a:endParaRPr>
          </a:p>
          <a:p>
            <a:pPr marL="0" indent="0">
              <a:buNone/>
            </a:pPr>
            <a:endParaRPr lang="cs-CZ" sz="1900" dirty="0">
              <a:solidFill>
                <a:srgbClr val="13B5EA"/>
              </a:solidFill>
            </a:endParaRPr>
          </a:p>
          <a:p>
            <a:r>
              <a:rPr lang="cs-CZ" sz="1800" dirty="0" err="1">
                <a:hlinkClick r:id="rId5"/>
              </a:rPr>
              <a:t>Level</a:t>
            </a:r>
            <a:r>
              <a:rPr lang="cs-CZ" sz="1800" dirty="0">
                <a:hlinkClick r:id="rId5"/>
              </a:rPr>
              <a:t>(s), tedy Úroveň (úrovně) - finální verze společného evropského rámce pro hodnocení udržitelnosti obytných i kancelářských budov v Evropě.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900" dirty="0">
                <a:solidFill>
                  <a:srgbClr val="13B5EA"/>
                </a:solidFill>
              </a:rPr>
              <a:t>      </a:t>
            </a:r>
            <a:r>
              <a:rPr lang="cs-CZ" sz="1900" dirty="0">
                <a:solidFill>
                  <a:srgbClr val="13B5EA"/>
                </a:solidFill>
                <a:hlinkClick r:id="rId5"/>
              </a:rPr>
              <a:t>https://www.mpo.cz/cz/stavebnictvi-a-suroviny/strategicke-dokumenty-pro-udrzitelne-stavebnictvi/levels--tedy-uroven-urovne---finalni-verze-spolecneho-evropskeho-ramce-pro-hodnoceni-udrzitelnosti-obytnych-i-kancelarskych-budov-v-evrope----257633/</a:t>
            </a:r>
            <a:endParaRPr lang="cs-CZ" sz="1900" dirty="0">
              <a:solidFill>
                <a:srgbClr val="13B5EA"/>
              </a:solidFill>
            </a:endParaRPr>
          </a:p>
          <a:p>
            <a:pPr marL="0" indent="0">
              <a:buNone/>
            </a:pPr>
            <a:endParaRPr lang="cs-CZ" sz="1900" dirty="0">
              <a:solidFill>
                <a:srgbClr val="13B5EA"/>
              </a:solidFill>
            </a:endParaRPr>
          </a:p>
          <a:p>
            <a:pPr marL="360362" lvl="1" indent="0">
              <a:spcBef>
                <a:spcPts val="0"/>
              </a:spcBef>
              <a:buNone/>
            </a:pPr>
            <a:endParaRPr lang="cs-CZ" sz="1900" dirty="0">
              <a:solidFill>
                <a:srgbClr val="13B5EA"/>
              </a:solidFill>
            </a:endParaRPr>
          </a:p>
        </p:txBody>
      </p:sp>
      <p:sp>
        <p:nvSpPr>
          <p:cNvPr id="4" name="Nadpis 9">
            <a:extLst>
              <a:ext uri="{FF2B5EF4-FFF2-40B4-BE49-F238E27FC236}">
                <a16:creationId xmlns:a16="http://schemas.microsoft.com/office/drawing/2014/main" id="{0392F61A-1C49-4F60-8142-67866B5E8CAD}"/>
              </a:ext>
            </a:extLst>
          </p:cNvPr>
          <p:cNvSpPr txBox="1">
            <a:spLocks/>
          </p:cNvSpPr>
          <p:nvPr/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O</a:t>
            </a:r>
            <a:r>
              <a:rPr lang="cs-CZ" sz="3600" dirty="0"/>
              <a:t>běhové hospodářství ve stavebnictví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107310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9">
            <a:extLst>
              <a:ext uri="{FF2B5EF4-FFF2-40B4-BE49-F238E27FC236}">
                <a16:creationId xmlns:a16="http://schemas.microsoft.com/office/drawing/2014/main" id="{DCED3F43-AA52-491A-B1AB-954E7FC47E07}"/>
              </a:ext>
            </a:extLst>
          </p:cNvPr>
          <p:cNvSpPr txBox="1">
            <a:spLocks/>
          </p:cNvSpPr>
          <p:nvPr/>
        </p:nvSpPr>
        <p:spPr>
          <a:xfrm>
            <a:off x="901701" y="1800000"/>
            <a:ext cx="8242299" cy="307776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Děkuji za pozornost.</a:t>
            </a:r>
            <a:br>
              <a:rPr lang="cs-CZ" dirty="0"/>
            </a:br>
            <a:br>
              <a:rPr lang="cs-CZ" dirty="0"/>
            </a:br>
            <a:r>
              <a:rPr lang="cs-CZ" sz="2400" u="sng" dirty="0"/>
              <a:t>Kontakt</a:t>
            </a:r>
            <a:br>
              <a:rPr lang="cs-CZ" dirty="0"/>
            </a:br>
            <a:r>
              <a:rPr lang="cs-CZ" sz="2400" dirty="0"/>
              <a:t>E: sedmidubska@mpo.cz</a:t>
            </a:r>
            <a:br>
              <a:rPr lang="cs-CZ" sz="2400" dirty="0"/>
            </a:br>
            <a:r>
              <a:rPr lang="cs-CZ" sz="2400" dirty="0"/>
              <a:t>T: 224 853 129</a:t>
            </a:r>
            <a:br>
              <a:rPr lang="cs-CZ" sz="2400" dirty="0"/>
            </a:br>
            <a:r>
              <a:rPr lang="cs-CZ" sz="2400" dirty="0"/>
              <a:t>W: </a:t>
            </a:r>
            <a:r>
              <a:rPr lang="cs-CZ" sz="2400" dirty="0">
                <a:hlinkClick r:id="rId2"/>
              </a:rPr>
              <a:t>www.mpo.cz</a:t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B7E76CB5-D552-42B2-B006-62D57425A1C1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382"/>
            <a:ext cx="9144000" cy="6056418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3F9179C1-0572-4453-A8F5-7D69426F4FCB}"/>
              </a:ext>
            </a:extLst>
          </p:cNvPr>
          <p:cNvSpPr/>
          <p:nvPr/>
        </p:nvSpPr>
        <p:spPr>
          <a:xfrm>
            <a:off x="1" y="-35381"/>
            <a:ext cx="9144000" cy="6121702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00603A5-9C95-46AC-A2B1-3B10D2CE7F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6597778"/>
              </p:ext>
            </p:extLst>
          </p:nvPr>
        </p:nvGraphicFramePr>
        <p:xfrm>
          <a:off x="1786854" y="-35383"/>
          <a:ext cx="7357147" cy="6167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215068"/>
            <a:ext cx="8242299" cy="1661993"/>
          </a:xfrm>
        </p:spPr>
        <p:txBody>
          <a:bodyPr/>
          <a:lstStyle/>
          <a:p>
            <a:r>
              <a:rPr lang="cs-CZ" dirty="0"/>
              <a:t>Evropské </a:t>
            </a:r>
            <a:br>
              <a:rPr lang="cs-CZ" dirty="0"/>
            </a:br>
            <a:r>
              <a:rPr lang="cs-CZ" dirty="0"/>
              <a:t>strategické dokumenty</a:t>
            </a:r>
            <a:br>
              <a:rPr lang="cs-CZ" dirty="0"/>
            </a:br>
            <a:r>
              <a:rPr lang="cs-CZ" dirty="0"/>
              <a:t>týkající se stavebnictví</a:t>
            </a:r>
          </a:p>
        </p:txBody>
      </p:sp>
      <p:sp>
        <p:nvSpPr>
          <p:cNvPr id="15" name="Zástupný symbol pro text 2">
            <a:extLst>
              <a:ext uri="{FF2B5EF4-FFF2-40B4-BE49-F238E27FC236}">
                <a16:creationId xmlns:a16="http://schemas.microsoft.com/office/drawing/2014/main" id="{92AA7C98-4A49-4BAE-B146-61E5F1CD3D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498" y="1875590"/>
            <a:ext cx="4907678" cy="31068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004B8D"/>
                </a:solidFill>
              </a:rPr>
              <a:t>Přínosy EGD zaměřené na stavebnictví: </a:t>
            </a:r>
            <a:endParaRPr lang="cs-CZ" sz="1600" dirty="0">
              <a:solidFill>
                <a:srgbClr val="004B8D"/>
              </a:solidFill>
            </a:endParaRPr>
          </a:p>
          <a:p>
            <a:pPr marL="268288" indent="-269875">
              <a:tabLst>
                <a:tab pos="2244725" algn="l"/>
              </a:tabLst>
            </a:pPr>
            <a:r>
              <a:rPr lang="cs-CZ" sz="1600" dirty="0">
                <a:solidFill>
                  <a:srgbClr val="004B8D"/>
                </a:solidFill>
              </a:rPr>
              <a:t>čisté ovzduší, voda, půda a biologická rozmanitost</a:t>
            </a:r>
          </a:p>
          <a:p>
            <a:pPr marL="268288" indent="-269875">
              <a:tabLst>
                <a:tab pos="2244725" algn="l"/>
              </a:tabLst>
            </a:pPr>
            <a:r>
              <a:rPr lang="cs-CZ" sz="1600" dirty="0">
                <a:solidFill>
                  <a:srgbClr val="004B8D"/>
                </a:solidFill>
              </a:rPr>
              <a:t>renovace budov – zlepšení energetické účinnosti</a:t>
            </a:r>
          </a:p>
          <a:p>
            <a:pPr marL="268288" indent="-269875">
              <a:tabLst>
                <a:tab pos="2244725" algn="l"/>
              </a:tabLst>
            </a:pPr>
            <a:r>
              <a:rPr lang="cs-CZ" sz="1600" dirty="0">
                <a:solidFill>
                  <a:srgbClr val="004B8D"/>
                </a:solidFill>
              </a:rPr>
              <a:t>rozšíření veřejné hromadné dopravy </a:t>
            </a:r>
          </a:p>
          <a:p>
            <a:pPr marL="268288" indent="-269875">
              <a:tabLst>
                <a:tab pos="2244725" algn="l"/>
              </a:tabLst>
            </a:pPr>
            <a:r>
              <a:rPr lang="cs-CZ" sz="1600" dirty="0">
                <a:solidFill>
                  <a:srgbClr val="004B8D"/>
                </a:solidFill>
              </a:rPr>
              <a:t>ekologičtější energie a inovace (čisté technologie)</a:t>
            </a:r>
          </a:p>
          <a:p>
            <a:pPr marL="268288" indent="-269875">
              <a:tabLst>
                <a:tab pos="2244725" algn="l"/>
              </a:tabLst>
            </a:pPr>
            <a:r>
              <a:rPr lang="cs-CZ" sz="1600" dirty="0">
                <a:solidFill>
                  <a:srgbClr val="004B8D"/>
                </a:solidFill>
              </a:rPr>
              <a:t>delší životnost výrobků, možnost opravy, recyklace a opětovného použití</a:t>
            </a:r>
          </a:p>
          <a:p>
            <a:pPr marL="268288" indent="-269875">
              <a:tabLst>
                <a:tab pos="2244725" algn="l"/>
              </a:tabLst>
            </a:pPr>
            <a:r>
              <a:rPr lang="cs-CZ" sz="1600" dirty="0">
                <a:solidFill>
                  <a:srgbClr val="004B8D"/>
                </a:solidFill>
              </a:rPr>
              <a:t>nová pracovní místa</a:t>
            </a:r>
          </a:p>
          <a:p>
            <a:pPr marL="268288" indent="-269875">
              <a:tabLst>
                <a:tab pos="2244725" algn="l"/>
              </a:tabLst>
            </a:pPr>
            <a:r>
              <a:rPr lang="cs-CZ" sz="1600" dirty="0">
                <a:solidFill>
                  <a:srgbClr val="004B8D"/>
                </a:solidFill>
              </a:rPr>
              <a:t>globálně konkurenceschopný, odolný průmysl</a:t>
            </a:r>
          </a:p>
          <a:p>
            <a:pPr marL="0" indent="0">
              <a:spcBef>
                <a:spcPts val="0"/>
              </a:spcBef>
              <a:buNone/>
              <a:tabLst>
                <a:tab pos="2244725" algn="l"/>
              </a:tabLst>
            </a:pPr>
            <a:r>
              <a:rPr lang="cs-CZ" sz="1600" dirty="0">
                <a:solidFill>
                  <a:srgbClr val="004B8D"/>
                </a:solidFill>
              </a:rPr>
              <a:t>   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FB3828F-AA96-4808-B7AA-F5220989A8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400"/>
          <a:stretch/>
        </p:blipFill>
        <p:spPr>
          <a:xfrm>
            <a:off x="3746489" y="2810577"/>
            <a:ext cx="5397512" cy="32798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421B4D0-7C1D-4C1F-B746-14F17B649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769441"/>
          </a:xfrm>
        </p:spPr>
        <p:txBody>
          <a:bodyPr/>
          <a:lstStyle/>
          <a:p>
            <a:r>
              <a:rPr lang="cs-CZ" dirty="0"/>
              <a:t>Zelená dohoda pro Evropu</a:t>
            </a:r>
            <a:br>
              <a:rPr lang="cs-CZ" dirty="0"/>
            </a:br>
            <a:endParaRPr lang="cs-CZ" sz="1400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7335E9C-74BB-4F57-8910-5B8F563973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500" y="844415"/>
            <a:ext cx="8242300" cy="2697681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nástroj pro dosažení klimatické neutrality v Evropě do r. 2050 prostřednictvím transformace na udržitelnou ekonomiku</a:t>
            </a:r>
          </a:p>
          <a:p>
            <a:r>
              <a:rPr lang="cs-CZ" sz="2000" b="1" dirty="0"/>
              <a:t>cíle: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do r. 2030 snížení emisí CO</a:t>
            </a:r>
            <a:r>
              <a:rPr lang="cs-CZ" sz="2000" baseline="-25000" dirty="0"/>
              <a:t>2</a:t>
            </a:r>
            <a:r>
              <a:rPr lang="cs-CZ" sz="2000" dirty="0"/>
              <a:t> o 55% oproti r. 1990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přechod k cirkulární ekonomice                                                                                   a inovativním řešením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zlepšení života a zdraví občanů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9ABB5A92-B5B6-4D9A-9F29-7334B21E467F}"/>
              </a:ext>
            </a:extLst>
          </p:cNvPr>
          <p:cNvGrpSpPr/>
          <p:nvPr/>
        </p:nvGrpSpPr>
        <p:grpSpPr>
          <a:xfrm flipH="1">
            <a:off x="7738708" y="-30782"/>
            <a:ext cx="1401409" cy="1584865"/>
            <a:chOff x="1" y="-112118"/>
            <a:chExt cx="904260" cy="1027429"/>
          </a:xfrm>
        </p:grpSpPr>
        <p:sp>
          <p:nvSpPr>
            <p:cNvPr id="22" name="Šikmý pruh 21">
              <a:extLst>
                <a:ext uri="{FF2B5EF4-FFF2-40B4-BE49-F238E27FC236}">
                  <a16:creationId xmlns:a16="http://schemas.microsoft.com/office/drawing/2014/main" id="{0AB86D27-C6A2-4074-B5E9-51D08D463E5E}"/>
                </a:ext>
              </a:extLst>
            </p:cNvPr>
            <p:cNvSpPr/>
            <p:nvPr/>
          </p:nvSpPr>
          <p:spPr>
            <a:xfrm>
              <a:off x="1" y="-92163"/>
              <a:ext cx="904260" cy="1007474"/>
            </a:xfrm>
            <a:prstGeom prst="diagStripe">
              <a:avLst/>
            </a:prstGeom>
            <a:solidFill>
              <a:srgbClr val="13B5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3" name="TextovéPole 22">
              <a:extLst>
                <a:ext uri="{FF2B5EF4-FFF2-40B4-BE49-F238E27FC236}">
                  <a16:creationId xmlns:a16="http://schemas.microsoft.com/office/drawing/2014/main" id="{1C675060-8CB0-4A78-9EF7-41E985009357}"/>
                </a:ext>
              </a:extLst>
            </p:cNvPr>
            <p:cNvSpPr txBox="1"/>
            <p:nvPr/>
          </p:nvSpPr>
          <p:spPr>
            <a:xfrm rot="18751620">
              <a:off x="-83831" y="150685"/>
              <a:ext cx="823495" cy="297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>
                  <a:solidFill>
                    <a:schemeClr val="bg1"/>
                  </a:solidFill>
                </a:rPr>
                <a:t>12/2019</a:t>
              </a:r>
            </a:p>
          </p:txBody>
        </p:sp>
      </p:grpSp>
      <p:sp>
        <p:nvSpPr>
          <p:cNvPr id="24" name="Zástupný symbol pro text 2">
            <a:extLst>
              <a:ext uri="{FF2B5EF4-FFF2-40B4-BE49-F238E27FC236}">
                <a16:creationId xmlns:a16="http://schemas.microsoft.com/office/drawing/2014/main" id="{F104299A-5662-4043-887A-4A932A84B412}"/>
              </a:ext>
            </a:extLst>
          </p:cNvPr>
          <p:cNvSpPr txBox="1">
            <a:spLocks/>
          </p:cNvSpPr>
          <p:nvPr/>
        </p:nvSpPr>
        <p:spPr>
          <a:xfrm>
            <a:off x="444499" y="3173943"/>
            <a:ext cx="3301990" cy="1494308"/>
          </a:xfrm>
          <a:prstGeom prst="rect">
            <a:avLst/>
          </a:prstGeom>
        </p:spPr>
        <p:txBody>
          <a:bodyPr vert="horz" lIns="0" tIns="360000" rIns="0" bIns="0" rtlCol="0">
            <a:noAutofit/>
          </a:bodyPr>
          <a:lstStyle>
            <a:lvl1pPr marL="3603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20725" indent="-360363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73150" indent="-35242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35100" indent="-3619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954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hlinkClick r:id="rId5"/>
              </a:rPr>
              <a:t>https://ec.europa.eu/info/strategy/priorities-2019-2024/european-green-deal_cs</a:t>
            </a:r>
            <a:endParaRPr lang="cs-CZ" sz="2000" dirty="0"/>
          </a:p>
          <a:p>
            <a:endParaRPr lang="cs-CZ" sz="2000" dirty="0"/>
          </a:p>
          <a:p>
            <a:pPr marL="0" indent="0">
              <a:buFontTx/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87028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FE433-F476-47A0-8152-A90718E27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1107996"/>
          </a:xfrm>
        </p:spPr>
        <p:txBody>
          <a:bodyPr/>
          <a:lstStyle/>
          <a:p>
            <a:r>
              <a:rPr lang="cs-CZ" dirty="0"/>
              <a:t>Renovační vlna pro Evropu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2279CC0-F9E8-4AB9-8D34-EF656BABEF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500" y="812052"/>
            <a:ext cx="8242300" cy="3482456"/>
          </a:xfrm>
        </p:spPr>
        <p:txBody>
          <a:bodyPr/>
          <a:lstStyle/>
          <a:p>
            <a:r>
              <a:rPr lang="pl-PL" sz="2000" dirty="0"/>
              <a:t>strategie za účelem snížení ENB</a:t>
            </a:r>
          </a:p>
          <a:p>
            <a:r>
              <a:rPr lang="cs-CZ" sz="2000" b="1" dirty="0"/>
              <a:t>cíle: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zdvojnásobení míry renovací do roku 2030 (až 35 mil. budov)</a:t>
            </a:r>
          </a:p>
          <a:p>
            <a:pPr lvl="1">
              <a:spcBef>
                <a:spcPts val="0"/>
              </a:spcBef>
            </a:pPr>
            <a:r>
              <a:rPr lang="cs-CZ" sz="2000" b="1" dirty="0"/>
              <a:t>snížení emisí budov o 60%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snížení energetické spotřeby budov o 14%, vytápění a chlazení o 18%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„hluboké“ renovace + zdravé vnitřní prostředí a principy OH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zlepšení designu budov, zvýšení životnosti, trvanlivosti a recyklovatelnosti </a:t>
            </a:r>
          </a:p>
          <a:p>
            <a:pPr marL="0" indent="0">
              <a:spcBef>
                <a:spcPts val="0"/>
              </a:spcBef>
              <a:buNone/>
            </a:pPr>
            <a:endParaRPr lang="cs-CZ" sz="1600" dirty="0"/>
          </a:p>
          <a:p>
            <a:endParaRPr lang="cs-CZ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3FEB5337-5A7C-4CEC-85ED-4DEECD843F97}"/>
              </a:ext>
            </a:extLst>
          </p:cNvPr>
          <p:cNvGrpSpPr/>
          <p:nvPr/>
        </p:nvGrpSpPr>
        <p:grpSpPr>
          <a:xfrm flipH="1">
            <a:off x="7738708" y="-30782"/>
            <a:ext cx="1401409" cy="1584865"/>
            <a:chOff x="1" y="-112118"/>
            <a:chExt cx="904260" cy="1027429"/>
          </a:xfrm>
        </p:grpSpPr>
        <p:sp>
          <p:nvSpPr>
            <p:cNvPr id="7" name="Šikmý pruh 6">
              <a:extLst>
                <a:ext uri="{FF2B5EF4-FFF2-40B4-BE49-F238E27FC236}">
                  <a16:creationId xmlns:a16="http://schemas.microsoft.com/office/drawing/2014/main" id="{57DF3723-BC8A-4D04-8A02-F8553D6403BA}"/>
                </a:ext>
              </a:extLst>
            </p:cNvPr>
            <p:cNvSpPr/>
            <p:nvPr/>
          </p:nvSpPr>
          <p:spPr>
            <a:xfrm>
              <a:off x="1" y="-92163"/>
              <a:ext cx="904260" cy="1007474"/>
            </a:xfrm>
            <a:prstGeom prst="diagStripe">
              <a:avLst/>
            </a:prstGeom>
            <a:solidFill>
              <a:srgbClr val="13B5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932C6F44-7CD7-4FA1-A313-25A0A2B66045}"/>
                </a:ext>
              </a:extLst>
            </p:cNvPr>
            <p:cNvSpPr txBox="1"/>
            <p:nvPr/>
          </p:nvSpPr>
          <p:spPr>
            <a:xfrm rot="18751620">
              <a:off x="-83831" y="150685"/>
              <a:ext cx="823495" cy="297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>
                  <a:solidFill>
                    <a:schemeClr val="bg1"/>
                  </a:solidFill>
                </a:rPr>
                <a:t>10/2020</a:t>
              </a:r>
            </a:p>
          </p:txBody>
        </p:sp>
      </p:grp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22E41B25-2785-452E-BC34-6329CD74E7AA}"/>
              </a:ext>
            </a:extLst>
          </p:cNvPr>
          <p:cNvGrpSpPr/>
          <p:nvPr/>
        </p:nvGrpSpPr>
        <p:grpSpPr>
          <a:xfrm>
            <a:off x="4198692" y="3957060"/>
            <a:ext cx="4941425" cy="2070297"/>
            <a:chOff x="5315000" y="4465534"/>
            <a:chExt cx="3829000" cy="1604227"/>
          </a:xfrm>
        </p:grpSpPr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id="{467070AA-22AA-4437-99FC-A0322829FE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4" t="6391" b="6508"/>
            <a:stretch/>
          </p:blipFill>
          <p:spPr>
            <a:xfrm>
              <a:off x="5315000" y="4465534"/>
              <a:ext cx="3829000" cy="1323305"/>
            </a:xfrm>
            <a:prstGeom prst="rect">
              <a:avLst/>
            </a:prstGeom>
          </p:spPr>
        </p:pic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A7820C88-512F-4EE5-992F-120B89F1592B}"/>
                </a:ext>
              </a:extLst>
            </p:cNvPr>
            <p:cNvSpPr/>
            <p:nvPr/>
          </p:nvSpPr>
          <p:spPr>
            <a:xfrm>
              <a:off x="5315000" y="5423430"/>
              <a:ext cx="1112989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cs-CZ" sz="1200" dirty="0">
                  <a:solidFill>
                    <a:srgbClr val="13B5EA"/>
                  </a:solidFill>
                </a:rPr>
                <a:t>Řešení energetické chudoby a budov                        s nejhoršími energ. parametry</a:t>
              </a:r>
            </a:p>
          </p:txBody>
        </p:sp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6FBB8307-5838-4124-886F-A151181D8167}"/>
                </a:ext>
              </a:extLst>
            </p:cNvPr>
            <p:cNvSpPr/>
            <p:nvPr/>
          </p:nvSpPr>
          <p:spPr>
            <a:xfrm>
              <a:off x="6702350" y="5442201"/>
              <a:ext cx="1054299" cy="57237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cs-CZ" sz="1400" dirty="0">
                  <a:solidFill>
                    <a:srgbClr val="13B5EA"/>
                  </a:solidFill>
                </a:rPr>
                <a:t>Renovace veřejných budov</a:t>
              </a:r>
            </a:p>
          </p:txBody>
        </p:sp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FB4AD0D7-3EA5-4855-AF7E-05BC89F591A2}"/>
                </a:ext>
              </a:extLst>
            </p:cNvPr>
            <p:cNvSpPr/>
            <p:nvPr/>
          </p:nvSpPr>
          <p:spPr>
            <a:xfrm>
              <a:off x="7954099" y="5410862"/>
              <a:ext cx="1112989" cy="57237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cs-CZ" sz="1400" dirty="0">
                  <a:solidFill>
                    <a:srgbClr val="13B5EA"/>
                  </a:solidFill>
                </a:rPr>
                <a:t>Dekarbonizace vytápění                       a chlazení</a:t>
              </a:r>
            </a:p>
          </p:txBody>
        </p:sp>
      </p:grpSp>
      <p:sp>
        <p:nvSpPr>
          <p:cNvPr id="14" name="Zástupný symbol pro text 2">
            <a:extLst>
              <a:ext uri="{FF2B5EF4-FFF2-40B4-BE49-F238E27FC236}">
                <a16:creationId xmlns:a16="http://schemas.microsoft.com/office/drawing/2014/main" id="{7EEC46CE-E040-406C-BC14-92313020E9E4}"/>
              </a:ext>
            </a:extLst>
          </p:cNvPr>
          <p:cNvSpPr txBox="1">
            <a:spLocks/>
          </p:cNvSpPr>
          <p:nvPr/>
        </p:nvSpPr>
        <p:spPr>
          <a:xfrm>
            <a:off x="444499" y="3685155"/>
            <a:ext cx="3758987" cy="1637616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>
            <a:lvl1pPr marL="3603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20725" indent="-360363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73150" indent="-35242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35100" indent="-3619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954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000" dirty="0">
                <a:hlinkClick r:id="rId5"/>
              </a:rPr>
              <a:t>https://energy.ec.europa.eu/topics/energy-efficiency/energy-efficient-buildings/renovation-wave_en</a:t>
            </a:r>
            <a:endParaRPr lang="cs-CZ" sz="2000" dirty="0"/>
          </a:p>
          <a:p>
            <a:pPr>
              <a:spcBef>
                <a:spcPts val="0"/>
              </a:spcBef>
            </a:pP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182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>
            <a:extLst>
              <a:ext uri="{FF2B5EF4-FFF2-40B4-BE49-F238E27FC236}">
                <a16:creationId xmlns:a16="http://schemas.microsoft.com/office/drawing/2014/main" id="{06FFA668-D554-4A31-A7E8-F1CA55EAC3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646" y="3339966"/>
            <a:ext cx="3792355" cy="2751769"/>
          </a:xfrm>
          <a:prstGeom prst="rect">
            <a:avLst/>
          </a:prstGeom>
        </p:spPr>
      </p:pic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0D3EA2-068F-4F43-ADC3-78F1B4897D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3538" y="830807"/>
            <a:ext cx="8127319" cy="4156671"/>
          </a:xfrm>
        </p:spPr>
        <p:txBody>
          <a:bodyPr>
            <a:noAutofit/>
          </a:bodyPr>
          <a:lstStyle/>
          <a:p>
            <a:r>
              <a:rPr lang="cs-CZ" sz="2000" dirty="0"/>
              <a:t>snaha stimulovat rozvoj trhů s klimaticky neutrálními a oběhovými produkty</a:t>
            </a:r>
          </a:p>
          <a:p>
            <a:r>
              <a:rPr lang="cs-CZ" sz="2000" b="1" dirty="0"/>
              <a:t>cíle: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předcházení vzniku odpadů a nakládání s nimi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odpovědné a udržitelné využívání přírodních zdrojů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navrhování udržitelných výrobků – využití recyklátů, recyklovatelnost, opravitelnost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digitální produktové pasy</a:t>
            </a:r>
          </a:p>
          <a:p>
            <a:r>
              <a:rPr lang="cs-CZ" sz="2000" b="1" dirty="0"/>
              <a:t>klíčové produktové kategorie: </a:t>
            </a:r>
            <a:r>
              <a:rPr lang="cs-CZ" sz="2000" dirty="0"/>
              <a:t>elektronika,                                                                                       baterie a vozidla, obaly, plasty,                                                                                    textilní výrobky, </a:t>
            </a:r>
            <a:r>
              <a:rPr lang="cs-CZ" sz="2000" b="1" dirty="0"/>
              <a:t>stavebnictví a budovy</a:t>
            </a:r>
          </a:p>
          <a:p>
            <a:endParaRPr lang="cs-CZ" sz="2000" dirty="0"/>
          </a:p>
          <a:p>
            <a:endParaRPr lang="cs-CZ" sz="1600" dirty="0"/>
          </a:p>
          <a:p>
            <a:pPr marL="628650" lvl="1" indent="-269875">
              <a:tabLst>
                <a:tab pos="2244725" algn="l"/>
              </a:tabLst>
            </a:pPr>
            <a:endParaRPr lang="cs-CZ" sz="1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91106C6-43DF-4B5A-A763-23D388DDD533}"/>
              </a:ext>
            </a:extLst>
          </p:cNvPr>
          <p:cNvSpPr txBox="1">
            <a:spLocks/>
          </p:cNvSpPr>
          <p:nvPr/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Nový akční plán pro oběhové hospodářství</a:t>
            </a: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996EEC30-E09B-44DF-B857-C1787228ADFA}"/>
              </a:ext>
            </a:extLst>
          </p:cNvPr>
          <p:cNvGrpSpPr/>
          <p:nvPr/>
        </p:nvGrpSpPr>
        <p:grpSpPr>
          <a:xfrm flipH="1">
            <a:off x="7738708" y="-30782"/>
            <a:ext cx="1401409" cy="1584865"/>
            <a:chOff x="1" y="-112118"/>
            <a:chExt cx="904260" cy="1027429"/>
          </a:xfrm>
        </p:grpSpPr>
        <p:sp>
          <p:nvSpPr>
            <p:cNvPr id="21" name="Šikmý pruh 20">
              <a:extLst>
                <a:ext uri="{FF2B5EF4-FFF2-40B4-BE49-F238E27FC236}">
                  <a16:creationId xmlns:a16="http://schemas.microsoft.com/office/drawing/2014/main" id="{44EECDFF-21A0-4495-B8A4-D563AAEA9588}"/>
                </a:ext>
              </a:extLst>
            </p:cNvPr>
            <p:cNvSpPr/>
            <p:nvPr/>
          </p:nvSpPr>
          <p:spPr>
            <a:xfrm>
              <a:off x="1" y="-92163"/>
              <a:ext cx="904260" cy="1007474"/>
            </a:xfrm>
            <a:prstGeom prst="diagStripe">
              <a:avLst/>
            </a:prstGeom>
            <a:solidFill>
              <a:srgbClr val="13B5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6AE23614-1530-4A30-8F2B-8329D9994BD2}"/>
                </a:ext>
              </a:extLst>
            </p:cNvPr>
            <p:cNvSpPr txBox="1"/>
            <p:nvPr/>
          </p:nvSpPr>
          <p:spPr>
            <a:xfrm rot="18751620">
              <a:off x="-83831" y="150685"/>
              <a:ext cx="823495" cy="297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>
                  <a:solidFill>
                    <a:schemeClr val="bg1"/>
                  </a:solidFill>
                </a:rPr>
                <a:t>03/2020</a:t>
              </a:r>
            </a:p>
          </p:txBody>
        </p:sp>
      </p:grpSp>
      <p:sp>
        <p:nvSpPr>
          <p:cNvPr id="23" name="Zástupný text 2">
            <a:extLst>
              <a:ext uri="{FF2B5EF4-FFF2-40B4-BE49-F238E27FC236}">
                <a16:creationId xmlns:a16="http://schemas.microsoft.com/office/drawing/2014/main" id="{36FC08CB-DB85-4023-975B-05358D5EA588}"/>
              </a:ext>
            </a:extLst>
          </p:cNvPr>
          <p:cNvSpPr txBox="1">
            <a:spLocks/>
          </p:cNvSpPr>
          <p:nvPr/>
        </p:nvSpPr>
        <p:spPr>
          <a:xfrm>
            <a:off x="363538" y="4481607"/>
            <a:ext cx="4757102" cy="1593712"/>
          </a:xfrm>
          <a:prstGeom prst="rect">
            <a:avLst/>
          </a:prstGeom>
        </p:spPr>
        <p:txBody>
          <a:bodyPr vert="horz" lIns="0" tIns="360000" rIns="0" bIns="0" rtlCol="0">
            <a:noAutofit/>
          </a:bodyPr>
          <a:lstStyle>
            <a:lvl1pPr marL="3603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20725" indent="-3603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73150" indent="-352425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35100" indent="-36195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954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hlinkClick r:id="rId6"/>
              </a:rPr>
              <a:t>https://eur-lex.europa.eu/legal-content/EN/TXT/?uri=COM%3A2020%3A98%3AFIN</a:t>
            </a:r>
            <a:endParaRPr lang="cs-CZ" sz="2000" dirty="0"/>
          </a:p>
          <a:p>
            <a:endParaRPr lang="cs-CZ" sz="2000" dirty="0"/>
          </a:p>
          <a:p>
            <a:endParaRPr lang="cs-CZ" sz="1600" dirty="0"/>
          </a:p>
          <a:p>
            <a:pPr marL="628650" lvl="1" indent="-269875">
              <a:tabLst>
                <a:tab pos="2244725" algn="l"/>
              </a:tabLst>
            </a:pP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68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0D3EA2-068F-4F43-ADC3-78F1B4897D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5684" y="755209"/>
            <a:ext cx="8323261" cy="3626151"/>
          </a:xfrm>
        </p:spPr>
        <p:txBody>
          <a:bodyPr>
            <a:noAutofit/>
          </a:bodyPr>
          <a:lstStyle/>
          <a:p>
            <a:pPr>
              <a:spcBef>
                <a:spcPts val="24"/>
              </a:spcBef>
              <a:spcAft>
                <a:spcPts val="1200"/>
              </a:spcAft>
            </a:pPr>
            <a:r>
              <a:rPr lang="cs-CZ" sz="2000" dirty="0"/>
              <a:t>balíček je souborem návrhů na revizi a aktualizaci právních předpisů EU                                                                                           za účelem souladu s klimatickými cíli v oblasti klimatu, energetiky a dopravy</a:t>
            </a:r>
          </a:p>
          <a:p>
            <a:pPr>
              <a:spcBef>
                <a:spcPts val="24"/>
              </a:spcBef>
              <a:spcAft>
                <a:spcPts val="600"/>
              </a:spcAft>
            </a:pPr>
            <a:r>
              <a:rPr lang="cs-CZ" sz="2000" b="1" dirty="0"/>
              <a:t>15 návrhů, které revidují či doplňují platný právní rámec EU v oblasti klimatu, energetiky, paliv, dopravy, budov, využívání půdy nebo lesnictví, mj.:</a:t>
            </a:r>
          </a:p>
          <a:p>
            <a:pPr lvl="1">
              <a:spcBef>
                <a:spcPts val="24"/>
              </a:spcBef>
              <a:spcAft>
                <a:spcPts val="200"/>
              </a:spcAft>
            </a:pPr>
            <a:r>
              <a:rPr lang="cs-CZ" sz="2000" dirty="0"/>
              <a:t>Revize směrnice o obchodování s emisemi (EU ETS) </a:t>
            </a:r>
          </a:p>
          <a:p>
            <a:pPr lvl="1">
              <a:spcBef>
                <a:spcPts val="24"/>
              </a:spcBef>
              <a:spcAft>
                <a:spcPts val="200"/>
              </a:spcAft>
            </a:pPr>
            <a:r>
              <a:rPr lang="cs-CZ" sz="2000" dirty="0"/>
              <a:t>Revize směrnice o ENB </a:t>
            </a:r>
          </a:p>
          <a:p>
            <a:pPr lvl="1">
              <a:spcBef>
                <a:spcPts val="24"/>
              </a:spcBef>
              <a:spcAft>
                <a:spcPts val="200"/>
              </a:spcAft>
            </a:pPr>
            <a:r>
              <a:rPr lang="cs-CZ" sz="2000" dirty="0"/>
              <a:t>Nový mechanismus uhlíkového vyrovnání na hranicích (CBAM) </a:t>
            </a:r>
          </a:p>
          <a:p>
            <a:pPr lvl="1">
              <a:spcBef>
                <a:spcPts val="24"/>
              </a:spcBef>
            </a:pPr>
            <a:r>
              <a:rPr lang="cs-CZ" sz="2000" dirty="0"/>
              <a:t>Nový sociální fond pro klimatická opatření</a:t>
            </a:r>
          </a:p>
          <a:p>
            <a:pPr marL="0" indent="0">
              <a:spcBef>
                <a:spcPts val="24"/>
              </a:spcBef>
              <a:buNone/>
            </a:pPr>
            <a:endParaRPr lang="cs-CZ" sz="2000" dirty="0"/>
          </a:p>
          <a:p>
            <a:pPr lvl="1"/>
            <a:endParaRPr lang="cs-CZ" sz="2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466824D-8877-45F5-A025-7D68F63302CB}"/>
              </a:ext>
            </a:extLst>
          </p:cNvPr>
          <p:cNvSpPr txBox="1">
            <a:spLocks/>
          </p:cNvSpPr>
          <p:nvPr/>
        </p:nvSpPr>
        <p:spPr>
          <a:xfrm>
            <a:off x="444500" y="331787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Fit </a:t>
            </a:r>
            <a:r>
              <a:rPr lang="cs-CZ" dirty="0" err="1"/>
              <a:t>for</a:t>
            </a:r>
            <a:r>
              <a:rPr lang="cs-CZ" dirty="0"/>
              <a:t> 55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11B6994-4ABA-46DE-8A64-7D5013CBA5AB}"/>
              </a:ext>
            </a:extLst>
          </p:cNvPr>
          <p:cNvSpPr txBox="1"/>
          <p:nvPr/>
        </p:nvSpPr>
        <p:spPr>
          <a:xfrm>
            <a:off x="4298608" y="4471575"/>
            <a:ext cx="4851134" cy="1631216"/>
          </a:xfrm>
          <a:prstGeom prst="rect">
            <a:avLst/>
          </a:prstGeom>
          <a:solidFill>
            <a:srgbClr val="13B5EA"/>
          </a:solidFill>
        </p:spPr>
        <p:txBody>
          <a:bodyPr wrap="square">
            <a:spAutoFit/>
          </a:bodyPr>
          <a:lstStyle/>
          <a:p>
            <a:pPr algn="ctr"/>
            <a:r>
              <a:rPr lang="cs-CZ" sz="2000" b="0" i="0" dirty="0">
                <a:solidFill>
                  <a:schemeClr val="bg1"/>
                </a:solidFill>
                <a:effectLst/>
              </a:rPr>
              <a:t>Název „Fit for 55“ odkazuje na cíl EU snížit do roku 2030 čisté emise skleníkových plynů alespoň o 55 %. Cílem navrhovaného balíčku je uvést právní předpisy EU do souladu                     s cílem pro rok 2030.</a:t>
            </a:r>
            <a:endParaRPr lang="cs-CZ" sz="2000" dirty="0">
              <a:solidFill>
                <a:schemeClr val="bg1"/>
              </a:solidFill>
            </a:endParaRP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75D48A16-2AD0-431C-822C-0B700A585955}"/>
              </a:ext>
            </a:extLst>
          </p:cNvPr>
          <p:cNvGrpSpPr/>
          <p:nvPr/>
        </p:nvGrpSpPr>
        <p:grpSpPr>
          <a:xfrm flipH="1">
            <a:off x="7738708" y="-30782"/>
            <a:ext cx="1401409" cy="1584865"/>
            <a:chOff x="1" y="-112118"/>
            <a:chExt cx="904260" cy="1027429"/>
          </a:xfrm>
        </p:grpSpPr>
        <p:sp>
          <p:nvSpPr>
            <p:cNvPr id="16" name="Šikmý pruh 15">
              <a:extLst>
                <a:ext uri="{FF2B5EF4-FFF2-40B4-BE49-F238E27FC236}">
                  <a16:creationId xmlns:a16="http://schemas.microsoft.com/office/drawing/2014/main" id="{3BCEFEBF-797C-4C61-832E-EC36D16B2FBF}"/>
                </a:ext>
              </a:extLst>
            </p:cNvPr>
            <p:cNvSpPr/>
            <p:nvPr/>
          </p:nvSpPr>
          <p:spPr>
            <a:xfrm>
              <a:off x="1" y="-92163"/>
              <a:ext cx="904260" cy="1007474"/>
            </a:xfrm>
            <a:prstGeom prst="diagStripe">
              <a:avLst/>
            </a:prstGeom>
            <a:solidFill>
              <a:srgbClr val="13B5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A6E0A319-4B3E-4130-8780-D0AE3CDC8742}"/>
                </a:ext>
              </a:extLst>
            </p:cNvPr>
            <p:cNvSpPr txBox="1"/>
            <p:nvPr/>
          </p:nvSpPr>
          <p:spPr>
            <a:xfrm rot="18751620">
              <a:off x="-83831" y="150685"/>
              <a:ext cx="823495" cy="2978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>
                  <a:solidFill>
                    <a:schemeClr val="bg1"/>
                  </a:solidFill>
                </a:rPr>
                <a:t>07/2021</a:t>
              </a:r>
            </a:p>
          </p:txBody>
        </p:sp>
      </p:grpSp>
      <p:sp>
        <p:nvSpPr>
          <p:cNvPr id="18" name="Zástupný text 2">
            <a:extLst>
              <a:ext uri="{FF2B5EF4-FFF2-40B4-BE49-F238E27FC236}">
                <a16:creationId xmlns:a16="http://schemas.microsoft.com/office/drawing/2014/main" id="{1195416B-0BF4-46DF-BDFE-24C965DB14ED}"/>
              </a:ext>
            </a:extLst>
          </p:cNvPr>
          <p:cNvSpPr txBox="1">
            <a:spLocks/>
          </p:cNvSpPr>
          <p:nvPr/>
        </p:nvSpPr>
        <p:spPr>
          <a:xfrm>
            <a:off x="444500" y="4032498"/>
            <a:ext cx="3675113" cy="1363954"/>
          </a:xfrm>
          <a:prstGeom prst="rect">
            <a:avLst/>
          </a:prstGeom>
        </p:spPr>
        <p:txBody>
          <a:bodyPr vert="horz" lIns="0" tIns="360000" rIns="0" bIns="0" rtlCol="0">
            <a:noAutofit/>
          </a:bodyPr>
          <a:lstStyle>
            <a:lvl1pPr marL="3603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20725" indent="-360363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73150" indent="-35242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35100" indent="-3619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954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"/>
              </a:spcBef>
            </a:pPr>
            <a:r>
              <a:rPr lang="cs-CZ" sz="2000" dirty="0">
                <a:hlinkClick r:id="rId5"/>
              </a:rPr>
              <a:t>https://www.consilium.europa.eu/cs/policies/green-deal/eu-plan-for-a-green-transition/</a:t>
            </a:r>
            <a:endParaRPr lang="cs-CZ" sz="2000" dirty="0"/>
          </a:p>
          <a:p>
            <a:pPr>
              <a:spcBef>
                <a:spcPts val="24"/>
              </a:spcBef>
            </a:pPr>
            <a:endParaRPr lang="cs-CZ" sz="2000" dirty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85180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B1F55-492B-4C2C-A91C-FF6C11494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stavebních výrobků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ECB60A7-A001-4279-AFC2-C04EF18BB6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b="1" dirty="0"/>
              <a:t>Stavební výrobky s označením CE </a:t>
            </a:r>
            <a:r>
              <a:rPr lang="cs-CZ" u="sng" dirty="0"/>
              <a:t>podle nařízení (EU) č. </a:t>
            </a:r>
            <a:r>
              <a:rPr lang="cs-CZ" b="1" u="sng" dirty="0"/>
              <a:t>305/2011</a:t>
            </a:r>
            <a:r>
              <a:rPr lang="cs-CZ" dirty="0"/>
              <a:t>, kterým se stanoví harmonizované podmínky pro uvádění stavebních výrobků na trh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tabLst>
                <a:tab pos="361950" algn="l"/>
              </a:tabLst>
            </a:pPr>
            <a:r>
              <a:rPr lang="cs-CZ" dirty="0">
                <a:solidFill>
                  <a:srgbClr val="004B8D"/>
                </a:solidFill>
              </a:rPr>
              <a:t>	-harmonizovaná oblast, výrobce má povinnost vypracovat pro SV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tabLst>
                <a:tab pos="361950" algn="l"/>
              </a:tabLst>
            </a:pPr>
            <a:r>
              <a:rPr lang="cs-CZ" b="1" dirty="0">
                <a:solidFill>
                  <a:srgbClr val="004B8D"/>
                </a:solidFill>
              </a:rPr>
              <a:t>	</a:t>
            </a:r>
            <a:r>
              <a:rPr lang="cs-CZ" b="1" dirty="0"/>
              <a:t>Prohlášení o vlastnostech (</a:t>
            </a:r>
            <a:r>
              <a:rPr lang="cs-CZ" b="1" dirty="0" err="1"/>
              <a:t>PoV</a:t>
            </a:r>
            <a:r>
              <a:rPr lang="cs-CZ" b="1" dirty="0"/>
              <a:t>) a označit výrobek označením CE. </a:t>
            </a:r>
          </a:p>
          <a:p>
            <a:pPr marL="361950" indent="-361950">
              <a:lnSpc>
                <a:spcPct val="110000"/>
              </a:lnSpc>
              <a:spcBef>
                <a:spcPts val="600"/>
              </a:spcBef>
              <a:buNone/>
              <a:tabLst>
                <a:tab pos="361950" algn="l"/>
              </a:tabLst>
            </a:pPr>
            <a:r>
              <a:rPr lang="cs-CZ" b="1" dirty="0"/>
              <a:t>	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b="1" u="sng" dirty="0"/>
              <a:t>Zákon č. 22/1997 Sb</a:t>
            </a:r>
            <a:r>
              <a:rPr lang="cs-CZ" dirty="0"/>
              <a:t>., o technických požadavcích na výrobky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b="1" dirty="0"/>
              <a:t>Vybrané stavební výrobky </a:t>
            </a:r>
            <a:r>
              <a:rPr lang="cs-CZ" dirty="0"/>
              <a:t>podle </a:t>
            </a:r>
            <a:r>
              <a:rPr lang="cs-CZ" u="sng" dirty="0"/>
              <a:t>nařízení vlády č. </a:t>
            </a:r>
            <a:r>
              <a:rPr lang="cs-CZ" b="1" u="sng" dirty="0"/>
              <a:t>163/2002 </a:t>
            </a:r>
            <a:r>
              <a:rPr lang="cs-CZ" u="sng" dirty="0"/>
              <a:t>Sb</a:t>
            </a:r>
            <a:r>
              <a:rPr lang="cs-CZ" dirty="0"/>
              <a:t>., kterým se stanoví požadavky na vybrané stavební výrobky, ve znění pozdějších předpisů</a:t>
            </a:r>
          </a:p>
          <a:p>
            <a:pPr marL="0" indent="0" defTabSz="179388">
              <a:lnSpc>
                <a:spcPct val="110000"/>
              </a:lnSpc>
              <a:spcBef>
                <a:spcPts val="600"/>
              </a:spcBef>
              <a:buNone/>
              <a:tabLst>
                <a:tab pos="361950" algn="l"/>
              </a:tabLst>
              <a:defRPr/>
            </a:pPr>
            <a:r>
              <a:rPr lang="cs-CZ" dirty="0"/>
              <a:t>	- neharmonizovaná </a:t>
            </a:r>
            <a:r>
              <a:rPr lang="cs-CZ" dirty="0">
                <a:solidFill>
                  <a:srgbClr val="004B8D"/>
                </a:solidFill>
              </a:rPr>
              <a:t>oblast, </a:t>
            </a:r>
            <a:r>
              <a:rPr lang="cs-CZ" dirty="0"/>
              <a:t>regulovaná na národní úrovni,</a:t>
            </a:r>
          </a:p>
          <a:p>
            <a:pPr marL="361950" indent="-361950">
              <a:lnSpc>
                <a:spcPct val="110000"/>
              </a:lnSpc>
              <a:spcBef>
                <a:spcPts val="600"/>
              </a:spcBef>
              <a:buNone/>
              <a:tabLst>
                <a:tab pos="361950" algn="l"/>
              </a:tabLst>
              <a:defRPr/>
            </a:pPr>
            <a:r>
              <a:rPr lang="cs-CZ" dirty="0"/>
              <a:t>      výrobce má povinnost vypracovat </a:t>
            </a:r>
            <a:r>
              <a:rPr lang="cs-CZ" b="1" dirty="0"/>
              <a:t>Prohlášení o shodě (</a:t>
            </a:r>
            <a:r>
              <a:rPr lang="cs-CZ" b="1" dirty="0" err="1"/>
              <a:t>PoS</a:t>
            </a:r>
            <a:r>
              <a:rPr lang="cs-CZ" b="1" dirty="0"/>
              <a:t>)</a:t>
            </a:r>
            <a:r>
              <a:rPr lang="cs-CZ" dirty="0"/>
              <a:t>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41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300" cy="430212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accent3"/>
                </a:solidFill>
              </a:rPr>
              <a:t>Hlavní cíle a principy nařízení CPR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4500" y="1000125"/>
            <a:ext cx="8242300" cy="4984296"/>
          </a:xfrm>
        </p:spPr>
        <p:txBody>
          <a:bodyPr rtlCol="0"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000" b="1" dirty="0"/>
              <a:t>Odstranit technické překážky obchodu </a:t>
            </a:r>
            <a:r>
              <a:rPr lang="cs-CZ" sz="2000" dirty="0"/>
              <a:t>se stavebními výrobky na vnitřním trhu EHP a usnadnit jejich používání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000" dirty="0"/>
              <a:t>Zajistit, aby byly podávány </a:t>
            </a:r>
            <a:r>
              <a:rPr lang="cs-CZ" sz="2000" b="1" dirty="0"/>
              <a:t>přesné, spolehlivé a důvěryhodné informace o vlastnostech/parametrech výrobků</a:t>
            </a:r>
            <a:r>
              <a:rPr lang="cs-CZ" sz="2000" dirty="0"/>
              <a:t>, nezbytné pro navrhování a provádění staveb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000" b="1" dirty="0"/>
              <a:t>Stanovit jednotná pravidla pro označení </a:t>
            </a:r>
            <a:r>
              <a:rPr lang="cs-CZ" sz="2000" b="1" u="sng" dirty="0"/>
              <a:t>CE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000" dirty="0">
                <a:solidFill>
                  <a:srgbClr val="004B8D"/>
                </a:solidFill>
              </a:rPr>
              <a:t>Klíčové principy podle CPR, zejména: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4B8D"/>
                </a:solidFill>
              </a:rPr>
              <a:t>stanovení základních požadavků na stavby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srgbClr val="004B8D"/>
                </a:solidFill>
              </a:rPr>
              <a:t>Harmonizované technické specifikace </a:t>
            </a:r>
            <a:r>
              <a:rPr lang="cs-CZ" sz="2000" dirty="0">
                <a:solidFill>
                  <a:srgbClr val="004B8D"/>
                </a:solidFill>
              </a:rPr>
              <a:t>(harmonizované normy </a:t>
            </a:r>
            <a:r>
              <a:rPr lang="cs-CZ" sz="2000" dirty="0" err="1">
                <a:solidFill>
                  <a:srgbClr val="004B8D"/>
                </a:solidFill>
              </a:rPr>
              <a:t>hEN</a:t>
            </a:r>
            <a:r>
              <a:rPr lang="cs-CZ" sz="2000" dirty="0">
                <a:solidFill>
                  <a:srgbClr val="004B8D"/>
                </a:solidFill>
              </a:rPr>
              <a:t> + Evropské dokumenty pro posuzování EAD) – stanovení požadavků na výrobky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solidFill>
                  <a:srgbClr val="004B8D"/>
                </a:solidFill>
              </a:rPr>
              <a:t>Prohlášení o vlastnostech </a:t>
            </a:r>
            <a:r>
              <a:rPr lang="cs-CZ" sz="2000" b="1" dirty="0" err="1">
                <a:solidFill>
                  <a:srgbClr val="004B8D"/>
                </a:solidFill>
              </a:rPr>
              <a:t>PoV</a:t>
            </a:r>
            <a:r>
              <a:rPr lang="cs-CZ" sz="2000" dirty="0">
                <a:solidFill>
                  <a:srgbClr val="004B8D"/>
                </a:solidFill>
              </a:rPr>
              <a:t>, povinnost označení výrobku</a:t>
            </a:r>
            <a:r>
              <a:rPr lang="cs-CZ" sz="2000" b="1" dirty="0">
                <a:solidFill>
                  <a:srgbClr val="004B8D"/>
                </a:solidFill>
              </a:rPr>
              <a:t> CE </a:t>
            </a:r>
            <a:endParaRPr lang="cs-CZ" dirty="0">
              <a:solidFill>
                <a:srgbClr val="004B8D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dirty="0">
              <a:solidFill>
                <a:srgbClr val="004B8D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dirty="0">
              <a:solidFill>
                <a:srgbClr val="004B8D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dirty="0">
              <a:solidFill>
                <a:srgbClr val="004B8D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dirty="0">
              <a:solidFill>
                <a:srgbClr val="004B8D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dirty="0">
              <a:solidFill>
                <a:srgbClr val="004B8D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dirty="0">
              <a:solidFill>
                <a:srgbClr val="004B8D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dirty="0"/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204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300" cy="430212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accent3"/>
                </a:solidFill>
              </a:rPr>
              <a:t>Hlavní principy NV č. 163/2002 Sb.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00125"/>
            <a:ext cx="8242300" cy="4029075"/>
          </a:xfrm>
        </p:spPr>
        <p:txBody>
          <a:bodyPr rtlCol="0">
            <a:normAutofit/>
          </a:bodyPr>
          <a:lstStyle/>
          <a:p>
            <a:pPr marL="0" indent="0" fontAlgn="auto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cs-CZ" sz="2000" dirty="0"/>
              <a:t>Podle tohoto nařízení se posuzují ty </a:t>
            </a:r>
            <a:r>
              <a:rPr lang="cs-CZ" sz="2000" b="1" u="sng" dirty="0"/>
              <a:t>stavební výrobky, pro které neexistují harmonizované technické specifikace </a:t>
            </a:r>
            <a:r>
              <a:rPr lang="cs-CZ" sz="2000" dirty="0"/>
              <a:t>podle nařízení CPR (</a:t>
            </a:r>
            <a:r>
              <a:rPr lang="cs-CZ" sz="2000" dirty="0" err="1"/>
              <a:t>hEN</a:t>
            </a:r>
            <a:r>
              <a:rPr lang="cs-CZ" sz="2000" dirty="0"/>
              <a:t> nebo EAD)</a:t>
            </a:r>
          </a:p>
          <a:p>
            <a:pPr marL="361950" indent="-361950">
              <a:lnSpc>
                <a:spcPct val="110000"/>
              </a:lnSpc>
              <a:spcBef>
                <a:spcPts val="600"/>
              </a:spcBef>
              <a:buNone/>
              <a:tabLst>
                <a:tab pos="361950" algn="l"/>
              </a:tabLst>
            </a:pPr>
            <a:endParaRPr lang="cs-CZ" sz="2000" b="1" dirty="0"/>
          </a:p>
          <a:p>
            <a:r>
              <a:rPr lang="cs-CZ" sz="2000" dirty="0"/>
              <a:t>Při posuzování se postupuje podle:</a:t>
            </a:r>
            <a:endParaRPr lang="cs-CZ" dirty="0"/>
          </a:p>
          <a:p>
            <a:pPr lvl="1"/>
            <a:r>
              <a:rPr lang="cs-CZ" sz="2000" b="1" dirty="0"/>
              <a:t>určených norem </a:t>
            </a:r>
            <a:r>
              <a:rPr lang="cs-CZ" sz="2000" dirty="0"/>
              <a:t>(národní specifikace), nebo</a:t>
            </a:r>
          </a:p>
          <a:p>
            <a:pPr lvl="1"/>
            <a:r>
              <a:rPr lang="cs-CZ" sz="2000" dirty="0"/>
              <a:t>stavebních technických osvědčení (STO) vydaných dle příslušného </a:t>
            </a:r>
            <a:r>
              <a:rPr lang="cs-CZ" sz="2000" b="1" dirty="0"/>
              <a:t>technického návodu</a:t>
            </a:r>
          </a:p>
          <a:p>
            <a:pPr lvl="1"/>
            <a:r>
              <a:rPr lang="cs-CZ" sz="2000" b="1" dirty="0"/>
              <a:t>Prohlášení o shodě</a:t>
            </a:r>
            <a:endParaRPr lang="cs-CZ" b="1" dirty="0"/>
          </a:p>
          <a:p>
            <a:pPr marL="360362" lvl="1" indent="0" fontAlgn="auto">
              <a:spcAft>
                <a:spcPts val="0"/>
              </a:spcAft>
              <a:buFontTx/>
              <a:buNone/>
              <a:defRPr/>
            </a:pPr>
            <a:endParaRPr lang="cs-CZ" b="1" dirty="0"/>
          </a:p>
          <a:p>
            <a:pPr lvl="1" fontAlgn="auto">
              <a:spcAft>
                <a:spcPts val="0"/>
              </a:spcAft>
              <a:defRPr/>
            </a:pPr>
            <a:endParaRPr lang="cs-CZ" b="1" dirty="0"/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7280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odrá A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 s číslováním</Template>
  <TotalTime>0</TotalTime>
  <Words>1765</Words>
  <Application>Microsoft Office PowerPoint</Application>
  <PresentationFormat>On-screen Show (4:3)</PresentationFormat>
  <Paragraphs>180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Prezentace modrá A</vt:lpstr>
      <vt:lpstr>Stavební výrobky a materiály,   cirkulární ekonomika</vt:lpstr>
      <vt:lpstr>Evropské  strategické dokumenty týkající se stavebnictví</vt:lpstr>
      <vt:lpstr>Zelená dohoda pro Evropu </vt:lpstr>
      <vt:lpstr>Renovační vlna pro Evropu </vt:lpstr>
      <vt:lpstr>PowerPoint Presentation</vt:lpstr>
      <vt:lpstr>PowerPoint Presentation</vt:lpstr>
      <vt:lpstr>Legislativa stavebních výrobků</vt:lpstr>
      <vt:lpstr>Hlavní cíle a principy nařízení CPR</vt:lpstr>
      <vt:lpstr>Hlavní principy NV č. 163/2002 Sb. </vt:lpstr>
      <vt:lpstr>Kontaktní místo pro stavební výrobky s označením CE  </vt:lpstr>
      <vt:lpstr>Právní a technické dokumenty pro uvádění SV na jednotný evropský trh Informační portál pro SV</vt:lpstr>
      <vt:lpstr>Udržitelné využívání přírodních zdrojů ve stavebnictví</vt:lpstr>
      <vt:lpstr>7. základní požadavek CPR - uplatnění</vt:lpstr>
      <vt:lpstr>Potřeba a cíle revize CPR </vt:lpstr>
      <vt:lpstr>Balíček EK k oběhovému hospodářství 2022 </vt:lpstr>
      <vt:lpstr>Návrh revize CPR a RP ČR</vt:lpstr>
      <vt:lpstr>Připomínky k návrhu EK revize CPR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Darmovzalová Romana</dc:creator>
  <cp:lastModifiedBy>Zemene Pavel</cp:lastModifiedBy>
  <cp:revision>150</cp:revision>
  <dcterms:created xsi:type="dcterms:W3CDTF">2022-03-25T11:59:00Z</dcterms:created>
  <dcterms:modified xsi:type="dcterms:W3CDTF">2022-04-27T11:24:00Z</dcterms:modified>
</cp:coreProperties>
</file>